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0"/>
  </p:notesMasterIdLst>
  <p:sldIdLst>
    <p:sldId id="256" r:id="rId5"/>
    <p:sldId id="273" r:id="rId6"/>
    <p:sldId id="257" r:id="rId7"/>
    <p:sldId id="274" r:id="rId8"/>
    <p:sldId id="261" r:id="rId9"/>
    <p:sldId id="259" r:id="rId10"/>
    <p:sldId id="260" r:id="rId11"/>
    <p:sldId id="270" r:id="rId12"/>
    <p:sldId id="271" r:id="rId13"/>
    <p:sldId id="272" r:id="rId14"/>
    <p:sldId id="262" r:id="rId15"/>
    <p:sldId id="263" r:id="rId16"/>
    <p:sldId id="264" r:id="rId17"/>
    <p:sldId id="266" r:id="rId18"/>
    <p:sldId id="268"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ABA344-02B3-4255-B0F7-30B7BBC20452}" v="8" dt="2022-05-24T10:22:36.873"/>
    <p1510:client id="{3D72AAF1-5616-454C-BDB1-593B652184E4}" v="4" dt="2021-06-28T06:14:47.530"/>
    <p1510:client id="{5D6D1B96-4C0B-58A0-6E03-A946471AE1E6}" v="1" dt="2022-05-24T08:30:23.750"/>
    <p1510:client id="{8C26F4BC-D529-4C33-A04C-C815FB0195F0}" v="36" dt="2021-06-28T14:44:34.808"/>
    <p1510:client id="{E75CC776-97CD-48B3-B7D1-79C5F874C627}" v="18" dt="2022-05-24T07:39:26.7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F1A656-F498-4944-8225-456FBD25C6A7}" type="datetimeFigureOut">
              <a:rPr lang="en-GB" smtClean="0"/>
              <a:t>26/05/2022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C1BC5C-41F7-4F90-BAF4-8F625569D342}" type="slidenum">
              <a:rPr lang="en-GB" smtClean="0"/>
              <a:t>‹#›</a:t>
            </a:fld>
            <a:endParaRPr lang="en-GB"/>
          </a:p>
        </p:txBody>
      </p:sp>
    </p:spTree>
    <p:extLst>
      <p:ext uri="{BB962C8B-B14F-4D97-AF65-F5344CB8AC3E}">
        <p14:creationId xmlns:p14="http://schemas.microsoft.com/office/powerpoint/2010/main" val="893470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4C1BC5C-41F7-4F90-BAF4-8F625569D342}" type="slidenum">
              <a:rPr lang="en-GB" smtClean="0"/>
              <a:t>2</a:t>
            </a:fld>
            <a:endParaRPr lang="en-GB"/>
          </a:p>
        </p:txBody>
      </p:sp>
    </p:spTree>
    <p:extLst>
      <p:ext uri="{BB962C8B-B14F-4D97-AF65-F5344CB8AC3E}">
        <p14:creationId xmlns:p14="http://schemas.microsoft.com/office/powerpoint/2010/main" val="1830393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4C1BC5C-41F7-4F90-BAF4-8F625569D342}" type="slidenum">
              <a:rPr lang="en-GB" smtClean="0"/>
              <a:t>6</a:t>
            </a:fld>
            <a:endParaRPr lang="en-GB"/>
          </a:p>
        </p:txBody>
      </p:sp>
    </p:spTree>
    <p:extLst>
      <p:ext uri="{BB962C8B-B14F-4D97-AF65-F5344CB8AC3E}">
        <p14:creationId xmlns:p14="http://schemas.microsoft.com/office/powerpoint/2010/main" val="2112390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GB"/>
              <a:t>Click to edit Master title style</a:t>
            </a:r>
            <a:endParaRPr lang="en-US"/>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5/26/2022</a:t>
            </a:fld>
            <a:endParaRPr 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334D819-9F07-4261-B09B-9E467E5D9002}" type="datetimeFigureOut">
              <a:rPr lang="en-US" dirty="0"/>
              <a:t>5/26/2022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334D819-9F07-4261-B09B-9E467E5D9002}" type="datetimeFigureOut">
              <a:rPr lang="en-US" dirty="0"/>
              <a:t>5/26/2022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334D819-9F07-4261-B09B-9E467E5D9002}" type="datetimeFigureOut">
              <a:rPr lang="en-US" dirty="0"/>
              <a:t>5/26/2022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GB"/>
              <a:t>Click to edit Master title style</a:t>
            </a:r>
            <a:endParaRPr lang="en-US"/>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5/26/2022</a:t>
            </a:fld>
            <a:endParaRPr 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257300" y="2286000"/>
            <a:ext cx="4800600"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647796" y="2286000"/>
            <a:ext cx="4800600"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334D819-9F07-4261-B09B-9E467E5D9002}" type="datetimeFigureOut">
              <a:rPr lang="en-US" dirty="0"/>
              <a:t>5/26/2022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GB"/>
              <a:t>Click to edit Master title style</a:t>
            </a:r>
            <a:endParaRPr lang="en-US"/>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9334D819-9F07-4261-B09B-9E467E5D9002}" type="datetimeFigureOut">
              <a:rPr lang="en-US" dirty="0"/>
              <a:t>5/26/2022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334D819-9F07-4261-B09B-9E467E5D9002}" type="datetimeFigureOut">
              <a:rPr lang="en-US" dirty="0"/>
              <a:t>5/26/2022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5/26/2022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GB"/>
              <a:t>Click to edit Master title style</a:t>
            </a:r>
            <a:endParaRPr lang="en-US"/>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5/26/2022</a:t>
            </a:fld>
            <a:endParaRPr lang="en-US"/>
          </a:p>
        </p:txBody>
      </p:sp>
      <p:sp>
        <p:nvSpPr>
          <p:cNvPr id="6" name="Footer Placeholder 5"/>
          <p:cNvSpPr>
            <a:spLocks noGrp="1"/>
          </p:cNvSpPr>
          <p:nvPr>
            <p:ph type="ftr" sz="quarter" idx="11"/>
          </p:nvPr>
        </p:nvSpPr>
        <p:spPr>
          <a:xfrm>
            <a:off x="2103620" y="6375679"/>
            <a:ext cx="3482179" cy="345796"/>
          </a:xfrm>
        </p:spPr>
        <p:txBody>
          <a:bodyPr/>
          <a:lstStyle/>
          <a:p>
            <a:endParaRPr lang="en-US"/>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GB"/>
              <a:t>Click to edit Master title style</a:t>
            </a:r>
            <a:endParaRPr lang="en-US"/>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5/26/2022</a:t>
            </a:fld>
            <a:endParaRPr lang="en-US"/>
          </a:p>
        </p:txBody>
      </p:sp>
      <p:sp>
        <p:nvSpPr>
          <p:cNvPr id="6" name="Footer Placeholder 5"/>
          <p:cNvSpPr>
            <a:spLocks noGrp="1"/>
          </p:cNvSpPr>
          <p:nvPr>
            <p:ph type="ftr" sz="quarter" idx="11"/>
          </p:nvPr>
        </p:nvSpPr>
        <p:spPr>
          <a:xfrm>
            <a:off x="2103621" y="6375679"/>
            <a:ext cx="3482178" cy="345796"/>
          </a:xfrm>
        </p:spPr>
        <p:txBody>
          <a:bodyPr/>
          <a:lstStyle/>
          <a:p>
            <a:endParaRPr lang="en-US"/>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GB"/>
              <a:t>Click to edit Master title style</a:t>
            </a:r>
            <a:endParaRPr lang="en-US"/>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5/26/2022</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64461-1F7A-DF4A-8A5A-ADEBA7E6F407}"/>
              </a:ext>
            </a:extLst>
          </p:cNvPr>
          <p:cNvSpPr>
            <a:spLocks noGrp="1"/>
          </p:cNvSpPr>
          <p:nvPr>
            <p:ph type="ctrTitle"/>
          </p:nvPr>
        </p:nvSpPr>
        <p:spPr>
          <a:xfrm>
            <a:off x="983273" y="1235971"/>
            <a:ext cx="10318418" cy="4394988"/>
          </a:xfrm>
        </p:spPr>
        <p:txBody>
          <a:bodyPr/>
          <a:lstStyle/>
          <a:p>
            <a:r>
              <a:rPr lang="en-GB"/>
              <a:t>The bases</a:t>
            </a:r>
            <a:endParaRPr lang="en-US"/>
          </a:p>
        </p:txBody>
      </p:sp>
      <p:sp>
        <p:nvSpPr>
          <p:cNvPr id="3" name="Subtitle 2">
            <a:extLst>
              <a:ext uri="{FF2B5EF4-FFF2-40B4-BE49-F238E27FC236}">
                <a16:creationId xmlns:a16="http://schemas.microsoft.com/office/drawing/2014/main" id="{D6DD1A3B-1131-2545-A27F-F0F30DF0DE9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68517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3D0F0687-426D-2040-B31D-BC99B121AF86}"/>
              </a:ext>
            </a:extLst>
          </p:cNvPr>
          <p:cNvPicPr>
            <a:picLocks noChangeAspect="1"/>
          </p:cNvPicPr>
          <p:nvPr/>
        </p:nvPicPr>
        <p:blipFill rotWithShape="1">
          <a:blip r:embed="rId2"/>
          <a:srcRect r="5" b="25095"/>
          <a:stretch/>
        </p:blipFill>
        <p:spPr>
          <a:xfrm>
            <a:off x="5664999" y="370840"/>
            <a:ext cx="1979894" cy="1977488"/>
          </a:xfrm>
          <a:custGeom>
            <a:avLst/>
            <a:gdLst/>
            <a:ahLst/>
            <a:cxnLst/>
            <a:rect l="l" t="t" r="r" b="b"/>
            <a:pathLst>
              <a:path w="1930108" h="1927762">
                <a:moveTo>
                  <a:pt x="965055" y="0"/>
                </a:moveTo>
                <a:lnTo>
                  <a:pt x="983782" y="1755"/>
                </a:lnTo>
                <a:lnTo>
                  <a:pt x="1001924" y="6437"/>
                </a:lnTo>
                <a:lnTo>
                  <a:pt x="1019481" y="13460"/>
                </a:lnTo>
                <a:lnTo>
                  <a:pt x="1037623" y="22239"/>
                </a:lnTo>
                <a:lnTo>
                  <a:pt x="1054595" y="32188"/>
                </a:lnTo>
                <a:lnTo>
                  <a:pt x="1072153" y="42722"/>
                </a:lnTo>
                <a:lnTo>
                  <a:pt x="1089710" y="52086"/>
                </a:lnTo>
                <a:lnTo>
                  <a:pt x="1107266" y="61450"/>
                </a:lnTo>
                <a:lnTo>
                  <a:pt x="1124238" y="68472"/>
                </a:lnTo>
                <a:lnTo>
                  <a:pt x="1142966" y="73154"/>
                </a:lnTo>
                <a:lnTo>
                  <a:pt x="1161108" y="75495"/>
                </a:lnTo>
                <a:lnTo>
                  <a:pt x="1180421" y="75495"/>
                </a:lnTo>
                <a:lnTo>
                  <a:pt x="1200319" y="74325"/>
                </a:lnTo>
                <a:lnTo>
                  <a:pt x="1220217" y="71984"/>
                </a:lnTo>
                <a:lnTo>
                  <a:pt x="1240115" y="69058"/>
                </a:lnTo>
                <a:lnTo>
                  <a:pt x="1260013" y="66717"/>
                </a:lnTo>
                <a:lnTo>
                  <a:pt x="1279911" y="64961"/>
                </a:lnTo>
                <a:lnTo>
                  <a:pt x="1298638" y="65546"/>
                </a:lnTo>
                <a:lnTo>
                  <a:pt x="1316781" y="67887"/>
                </a:lnTo>
                <a:lnTo>
                  <a:pt x="1334338" y="73154"/>
                </a:lnTo>
                <a:lnTo>
                  <a:pt x="1348969" y="80762"/>
                </a:lnTo>
                <a:lnTo>
                  <a:pt x="1363014" y="90712"/>
                </a:lnTo>
                <a:lnTo>
                  <a:pt x="1375304" y="102416"/>
                </a:lnTo>
                <a:lnTo>
                  <a:pt x="1387595" y="115876"/>
                </a:lnTo>
                <a:lnTo>
                  <a:pt x="1398714" y="129922"/>
                </a:lnTo>
                <a:lnTo>
                  <a:pt x="1409833" y="144553"/>
                </a:lnTo>
                <a:lnTo>
                  <a:pt x="1420953" y="159184"/>
                </a:lnTo>
                <a:lnTo>
                  <a:pt x="1432072" y="173229"/>
                </a:lnTo>
                <a:lnTo>
                  <a:pt x="1443777" y="186689"/>
                </a:lnTo>
                <a:lnTo>
                  <a:pt x="1457238" y="198395"/>
                </a:lnTo>
                <a:lnTo>
                  <a:pt x="1470113" y="208929"/>
                </a:lnTo>
                <a:lnTo>
                  <a:pt x="1484744" y="217122"/>
                </a:lnTo>
                <a:lnTo>
                  <a:pt x="1500545" y="224145"/>
                </a:lnTo>
                <a:lnTo>
                  <a:pt x="1517517" y="229997"/>
                </a:lnTo>
                <a:lnTo>
                  <a:pt x="1535073" y="235264"/>
                </a:lnTo>
                <a:lnTo>
                  <a:pt x="1552631" y="239946"/>
                </a:lnTo>
                <a:lnTo>
                  <a:pt x="1570773" y="244628"/>
                </a:lnTo>
                <a:lnTo>
                  <a:pt x="1587745" y="249895"/>
                </a:lnTo>
                <a:lnTo>
                  <a:pt x="1604717" y="255747"/>
                </a:lnTo>
                <a:lnTo>
                  <a:pt x="1620518" y="262771"/>
                </a:lnTo>
                <a:lnTo>
                  <a:pt x="1634564" y="271549"/>
                </a:lnTo>
                <a:lnTo>
                  <a:pt x="1647440" y="282083"/>
                </a:lnTo>
                <a:lnTo>
                  <a:pt x="1657973" y="294958"/>
                </a:lnTo>
                <a:lnTo>
                  <a:pt x="1666752" y="309004"/>
                </a:lnTo>
                <a:lnTo>
                  <a:pt x="1673775" y="324805"/>
                </a:lnTo>
                <a:lnTo>
                  <a:pt x="1679627" y="341777"/>
                </a:lnTo>
                <a:lnTo>
                  <a:pt x="1684894" y="358749"/>
                </a:lnTo>
                <a:lnTo>
                  <a:pt x="1689576" y="376891"/>
                </a:lnTo>
                <a:lnTo>
                  <a:pt x="1694258" y="394448"/>
                </a:lnTo>
                <a:lnTo>
                  <a:pt x="1699525" y="412005"/>
                </a:lnTo>
                <a:lnTo>
                  <a:pt x="1705377" y="428977"/>
                </a:lnTo>
                <a:lnTo>
                  <a:pt x="1712400" y="444779"/>
                </a:lnTo>
                <a:lnTo>
                  <a:pt x="1720594" y="459409"/>
                </a:lnTo>
                <a:lnTo>
                  <a:pt x="1731128" y="472285"/>
                </a:lnTo>
                <a:lnTo>
                  <a:pt x="1742833" y="485745"/>
                </a:lnTo>
                <a:lnTo>
                  <a:pt x="1756293" y="497449"/>
                </a:lnTo>
                <a:lnTo>
                  <a:pt x="1770339" y="508569"/>
                </a:lnTo>
                <a:lnTo>
                  <a:pt x="1785555" y="519688"/>
                </a:lnTo>
                <a:lnTo>
                  <a:pt x="1800186" y="530807"/>
                </a:lnTo>
                <a:lnTo>
                  <a:pt x="1814232" y="541928"/>
                </a:lnTo>
                <a:lnTo>
                  <a:pt x="1827691" y="554217"/>
                </a:lnTo>
                <a:lnTo>
                  <a:pt x="1839397" y="566507"/>
                </a:lnTo>
                <a:lnTo>
                  <a:pt x="1849346" y="580553"/>
                </a:lnTo>
                <a:lnTo>
                  <a:pt x="1856954" y="595183"/>
                </a:lnTo>
                <a:lnTo>
                  <a:pt x="1862221" y="612741"/>
                </a:lnTo>
                <a:lnTo>
                  <a:pt x="1864562" y="630883"/>
                </a:lnTo>
                <a:lnTo>
                  <a:pt x="1865147" y="649610"/>
                </a:lnTo>
                <a:lnTo>
                  <a:pt x="1863391" y="669508"/>
                </a:lnTo>
                <a:lnTo>
                  <a:pt x="1861050" y="689406"/>
                </a:lnTo>
                <a:lnTo>
                  <a:pt x="1858124" y="709304"/>
                </a:lnTo>
                <a:lnTo>
                  <a:pt x="1855783" y="729202"/>
                </a:lnTo>
                <a:lnTo>
                  <a:pt x="1854613" y="749100"/>
                </a:lnTo>
                <a:lnTo>
                  <a:pt x="1854613" y="768413"/>
                </a:lnTo>
                <a:lnTo>
                  <a:pt x="1856954" y="786555"/>
                </a:lnTo>
                <a:lnTo>
                  <a:pt x="1861635" y="804697"/>
                </a:lnTo>
                <a:lnTo>
                  <a:pt x="1868658" y="821669"/>
                </a:lnTo>
                <a:lnTo>
                  <a:pt x="1878023" y="839226"/>
                </a:lnTo>
                <a:lnTo>
                  <a:pt x="1887386" y="856784"/>
                </a:lnTo>
                <a:lnTo>
                  <a:pt x="1897920" y="874340"/>
                </a:lnTo>
                <a:lnTo>
                  <a:pt x="1907869" y="891312"/>
                </a:lnTo>
                <a:lnTo>
                  <a:pt x="1916648" y="909454"/>
                </a:lnTo>
                <a:lnTo>
                  <a:pt x="1923670" y="927012"/>
                </a:lnTo>
                <a:lnTo>
                  <a:pt x="1928352" y="945154"/>
                </a:lnTo>
                <a:lnTo>
                  <a:pt x="1930108" y="963881"/>
                </a:lnTo>
                <a:lnTo>
                  <a:pt x="1928352" y="982608"/>
                </a:lnTo>
                <a:lnTo>
                  <a:pt x="1923670" y="1000751"/>
                </a:lnTo>
                <a:lnTo>
                  <a:pt x="1916648" y="1018308"/>
                </a:lnTo>
                <a:lnTo>
                  <a:pt x="1907869" y="1036450"/>
                </a:lnTo>
                <a:lnTo>
                  <a:pt x="1897920" y="1053422"/>
                </a:lnTo>
                <a:lnTo>
                  <a:pt x="1887386" y="1070980"/>
                </a:lnTo>
                <a:lnTo>
                  <a:pt x="1878023" y="1088536"/>
                </a:lnTo>
                <a:lnTo>
                  <a:pt x="1868658" y="1106093"/>
                </a:lnTo>
                <a:lnTo>
                  <a:pt x="1861635" y="1123065"/>
                </a:lnTo>
                <a:lnTo>
                  <a:pt x="1856954" y="1141208"/>
                </a:lnTo>
                <a:lnTo>
                  <a:pt x="1854613" y="1159349"/>
                </a:lnTo>
                <a:lnTo>
                  <a:pt x="1854613" y="1178662"/>
                </a:lnTo>
                <a:lnTo>
                  <a:pt x="1855783" y="1198560"/>
                </a:lnTo>
                <a:lnTo>
                  <a:pt x="1858124" y="1218458"/>
                </a:lnTo>
                <a:lnTo>
                  <a:pt x="1861050" y="1238356"/>
                </a:lnTo>
                <a:lnTo>
                  <a:pt x="1863391" y="1258254"/>
                </a:lnTo>
                <a:lnTo>
                  <a:pt x="1865147" y="1278152"/>
                </a:lnTo>
                <a:lnTo>
                  <a:pt x="1864562" y="1296880"/>
                </a:lnTo>
                <a:lnTo>
                  <a:pt x="1862221" y="1315022"/>
                </a:lnTo>
                <a:lnTo>
                  <a:pt x="1856954" y="1332579"/>
                </a:lnTo>
                <a:lnTo>
                  <a:pt x="1849346" y="1347210"/>
                </a:lnTo>
                <a:lnTo>
                  <a:pt x="1839397" y="1361256"/>
                </a:lnTo>
                <a:lnTo>
                  <a:pt x="1827691" y="1373545"/>
                </a:lnTo>
                <a:lnTo>
                  <a:pt x="1814232" y="1385835"/>
                </a:lnTo>
                <a:lnTo>
                  <a:pt x="1800186" y="1396955"/>
                </a:lnTo>
                <a:lnTo>
                  <a:pt x="1785555" y="1408074"/>
                </a:lnTo>
                <a:lnTo>
                  <a:pt x="1770339" y="1419194"/>
                </a:lnTo>
                <a:lnTo>
                  <a:pt x="1756293" y="1430313"/>
                </a:lnTo>
                <a:lnTo>
                  <a:pt x="1742833" y="1442017"/>
                </a:lnTo>
                <a:lnTo>
                  <a:pt x="1731128" y="1455478"/>
                </a:lnTo>
                <a:lnTo>
                  <a:pt x="1720594" y="1468353"/>
                </a:lnTo>
                <a:lnTo>
                  <a:pt x="1712400" y="1482984"/>
                </a:lnTo>
                <a:lnTo>
                  <a:pt x="1705377" y="1498785"/>
                </a:lnTo>
                <a:lnTo>
                  <a:pt x="1699525" y="1515757"/>
                </a:lnTo>
                <a:lnTo>
                  <a:pt x="1694258" y="1533315"/>
                </a:lnTo>
                <a:lnTo>
                  <a:pt x="1689576" y="1550871"/>
                </a:lnTo>
                <a:lnTo>
                  <a:pt x="1684894" y="1569014"/>
                </a:lnTo>
                <a:lnTo>
                  <a:pt x="1679627" y="1585985"/>
                </a:lnTo>
                <a:lnTo>
                  <a:pt x="1673775" y="1602957"/>
                </a:lnTo>
                <a:lnTo>
                  <a:pt x="1666752" y="1618758"/>
                </a:lnTo>
                <a:lnTo>
                  <a:pt x="1657973" y="1632804"/>
                </a:lnTo>
                <a:lnTo>
                  <a:pt x="1647440" y="1645679"/>
                </a:lnTo>
                <a:lnTo>
                  <a:pt x="1634564" y="1656213"/>
                </a:lnTo>
                <a:lnTo>
                  <a:pt x="1620518" y="1664992"/>
                </a:lnTo>
                <a:lnTo>
                  <a:pt x="1604717" y="1672015"/>
                </a:lnTo>
                <a:lnTo>
                  <a:pt x="1587745" y="1677867"/>
                </a:lnTo>
                <a:lnTo>
                  <a:pt x="1570773" y="1683134"/>
                </a:lnTo>
                <a:lnTo>
                  <a:pt x="1552631" y="1687816"/>
                </a:lnTo>
                <a:lnTo>
                  <a:pt x="1535073" y="1692498"/>
                </a:lnTo>
                <a:lnTo>
                  <a:pt x="1517517" y="1697766"/>
                </a:lnTo>
                <a:lnTo>
                  <a:pt x="1500545" y="1703618"/>
                </a:lnTo>
                <a:lnTo>
                  <a:pt x="1484744" y="1710641"/>
                </a:lnTo>
                <a:lnTo>
                  <a:pt x="1470113" y="1718834"/>
                </a:lnTo>
                <a:lnTo>
                  <a:pt x="1457238" y="1729368"/>
                </a:lnTo>
                <a:lnTo>
                  <a:pt x="1443777" y="1741073"/>
                </a:lnTo>
                <a:lnTo>
                  <a:pt x="1432072" y="1754533"/>
                </a:lnTo>
                <a:lnTo>
                  <a:pt x="1420953" y="1768579"/>
                </a:lnTo>
                <a:lnTo>
                  <a:pt x="1409833" y="1783209"/>
                </a:lnTo>
                <a:lnTo>
                  <a:pt x="1398714" y="1797840"/>
                </a:lnTo>
                <a:lnTo>
                  <a:pt x="1387595" y="1811886"/>
                </a:lnTo>
                <a:lnTo>
                  <a:pt x="1375304" y="1825346"/>
                </a:lnTo>
                <a:lnTo>
                  <a:pt x="1363014" y="1837051"/>
                </a:lnTo>
                <a:lnTo>
                  <a:pt x="1348969" y="1847000"/>
                </a:lnTo>
                <a:lnTo>
                  <a:pt x="1334338" y="1854608"/>
                </a:lnTo>
                <a:lnTo>
                  <a:pt x="1316781" y="1859875"/>
                </a:lnTo>
                <a:lnTo>
                  <a:pt x="1298638" y="1862216"/>
                </a:lnTo>
                <a:lnTo>
                  <a:pt x="1279911" y="1862801"/>
                </a:lnTo>
                <a:lnTo>
                  <a:pt x="1260013" y="1861046"/>
                </a:lnTo>
                <a:lnTo>
                  <a:pt x="1240115" y="1858705"/>
                </a:lnTo>
                <a:lnTo>
                  <a:pt x="1220217" y="1855778"/>
                </a:lnTo>
                <a:lnTo>
                  <a:pt x="1200319" y="1853438"/>
                </a:lnTo>
                <a:lnTo>
                  <a:pt x="1180421" y="1852267"/>
                </a:lnTo>
                <a:lnTo>
                  <a:pt x="1161108" y="1852267"/>
                </a:lnTo>
                <a:lnTo>
                  <a:pt x="1142966" y="1854608"/>
                </a:lnTo>
                <a:lnTo>
                  <a:pt x="1124238" y="1859290"/>
                </a:lnTo>
                <a:lnTo>
                  <a:pt x="1107266" y="1866313"/>
                </a:lnTo>
                <a:lnTo>
                  <a:pt x="1089710" y="1875677"/>
                </a:lnTo>
                <a:lnTo>
                  <a:pt x="1072153" y="1885041"/>
                </a:lnTo>
                <a:lnTo>
                  <a:pt x="1054595" y="1895574"/>
                </a:lnTo>
                <a:lnTo>
                  <a:pt x="1037623" y="1905524"/>
                </a:lnTo>
                <a:lnTo>
                  <a:pt x="1019481" y="1914302"/>
                </a:lnTo>
                <a:lnTo>
                  <a:pt x="1001924" y="1921325"/>
                </a:lnTo>
                <a:lnTo>
                  <a:pt x="983782" y="1926007"/>
                </a:lnTo>
                <a:lnTo>
                  <a:pt x="965055" y="1927762"/>
                </a:lnTo>
                <a:lnTo>
                  <a:pt x="946327" y="1926007"/>
                </a:lnTo>
                <a:lnTo>
                  <a:pt x="928184" y="1921325"/>
                </a:lnTo>
                <a:lnTo>
                  <a:pt x="910628" y="1914302"/>
                </a:lnTo>
                <a:lnTo>
                  <a:pt x="892485" y="1905524"/>
                </a:lnTo>
                <a:lnTo>
                  <a:pt x="875513" y="1895574"/>
                </a:lnTo>
                <a:lnTo>
                  <a:pt x="857956" y="1885041"/>
                </a:lnTo>
                <a:lnTo>
                  <a:pt x="840399" y="1875677"/>
                </a:lnTo>
                <a:lnTo>
                  <a:pt x="822842" y="1866313"/>
                </a:lnTo>
                <a:lnTo>
                  <a:pt x="805286" y="1859290"/>
                </a:lnTo>
                <a:lnTo>
                  <a:pt x="787143" y="1854608"/>
                </a:lnTo>
                <a:lnTo>
                  <a:pt x="769000" y="1852267"/>
                </a:lnTo>
                <a:lnTo>
                  <a:pt x="749687" y="1852267"/>
                </a:lnTo>
                <a:lnTo>
                  <a:pt x="729789" y="1853438"/>
                </a:lnTo>
                <a:lnTo>
                  <a:pt x="709892" y="1855778"/>
                </a:lnTo>
                <a:lnTo>
                  <a:pt x="689993" y="1858705"/>
                </a:lnTo>
                <a:lnTo>
                  <a:pt x="670095" y="1861046"/>
                </a:lnTo>
                <a:lnTo>
                  <a:pt x="650197" y="1862801"/>
                </a:lnTo>
                <a:lnTo>
                  <a:pt x="631470" y="1862216"/>
                </a:lnTo>
                <a:lnTo>
                  <a:pt x="613328" y="1859875"/>
                </a:lnTo>
                <a:lnTo>
                  <a:pt x="595771" y="1854608"/>
                </a:lnTo>
                <a:lnTo>
                  <a:pt x="581140" y="1847000"/>
                </a:lnTo>
                <a:lnTo>
                  <a:pt x="567094" y="1837051"/>
                </a:lnTo>
                <a:lnTo>
                  <a:pt x="554804" y="1825346"/>
                </a:lnTo>
                <a:lnTo>
                  <a:pt x="542514" y="1811886"/>
                </a:lnTo>
                <a:lnTo>
                  <a:pt x="531394" y="1797840"/>
                </a:lnTo>
                <a:lnTo>
                  <a:pt x="520275" y="1783209"/>
                </a:lnTo>
                <a:lnTo>
                  <a:pt x="509156" y="1768579"/>
                </a:lnTo>
                <a:lnTo>
                  <a:pt x="498036" y="1754533"/>
                </a:lnTo>
                <a:lnTo>
                  <a:pt x="486331" y="1741073"/>
                </a:lnTo>
                <a:lnTo>
                  <a:pt x="472871" y="1729368"/>
                </a:lnTo>
                <a:lnTo>
                  <a:pt x="459996" y="1718834"/>
                </a:lnTo>
                <a:lnTo>
                  <a:pt x="445365" y="1710641"/>
                </a:lnTo>
                <a:lnTo>
                  <a:pt x="429563" y="1703618"/>
                </a:lnTo>
                <a:lnTo>
                  <a:pt x="412592" y="1697766"/>
                </a:lnTo>
                <a:lnTo>
                  <a:pt x="395034" y="1692498"/>
                </a:lnTo>
                <a:lnTo>
                  <a:pt x="377478" y="1687816"/>
                </a:lnTo>
                <a:lnTo>
                  <a:pt x="359335" y="1683134"/>
                </a:lnTo>
                <a:lnTo>
                  <a:pt x="342364" y="1677867"/>
                </a:lnTo>
                <a:lnTo>
                  <a:pt x="325391" y="1672015"/>
                </a:lnTo>
                <a:lnTo>
                  <a:pt x="309591" y="1664992"/>
                </a:lnTo>
                <a:lnTo>
                  <a:pt x="295544" y="1656213"/>
                </a:lnTo>
                <a:lnTo>
                  <a:pt x="282669" y="1645679"/>
                </a:lnTo>
                <a:lnTo>
                  <a:pt x="272135" y="1632804"/>
                </a:lnTo>
                <a:lnTo>
                  <a:pt x="263357" y="1618758"/>
                </a:lnTo>
                <a:lnTo>
                  <a:pt x="256334" y="1602957"/>
                </a:lnTo>
                <a:lnTo>
                  <a:pt x="250482" y="1585985"/>
                </a:lnTo>
                <a:lnTo>
                  <a:pt x="245215" y="1569014"/>
                </a:lnTo>
                <a:lnTo>
                  <a:pt x="240533" y="1550871"/>
                </a:lnTo>
                <a:lnTo>
                  <a:pt x="235850" y="1533315"/>
                </a:lnTo>
                <a:lnTo>
                  <a:pt x="230583" y="1515757"/>
                </a:lnTo>
                <a:lnTo>
                  <a:pt x="224731" y="1498785"/>
                </a:lnTo>
                <a:lnTo>
                  <a:pt x="217708" y="1482984"/>
                </a:lnTo>
                <a:lnTo>
                  <a:pt x="209515" y="1468353"/>
                </a:lnTo>
                <a:lnTo>
                  <a:pt x="198981" y="1455478"/>
                </a:lnTo>
                <a:lnTo>
                  <a:pt x="187276" y="1442017"/>
                </a:lnTo>
                <a:lnTo>
                  <a:pt x="173816" y="1430313"/>
                </a:lnTo>
                <a:lnTo>
                  <a:pt x="159184" y="1419194"/>
                </a:lnTo>
                <a:lnTo>
                  <a:pt x="144554" y="1408074"/>
                </a:lnTo>
                <a:lnTo>
                  <a:pt x="129923" y="1396955"/>
                </a:lnTo>
                <a:lnTo>
                  <a:pt x="115877" y="1385835"/>
                </a:lnTo>
                <a:lnTo>
                  <a:pt x="102417" y="1373545"/>
                </a:lnTo>
                <a:lnTo>
                  <a:pt x="90712" y="1361256"/>
                </a:lnTo>
                <a:lnTo>
                  <a:pt x="80763" y="1347210"/>
                </a:lnTo>
                <a:lnTo>
                  <a:pt x="73155" y="1332579"/>
                </a:lnTo>
                <a:lnTo>
                  <a:pt x="67888" y="1315022"/>
                </a:lnTo>
                <a:lnTo>
                  <a:pt x="65547" y="1296880"/>
                </a:lnTo>
                <a:lnTo>
                  <a:pt x="64961" y="1278152"/>
                </a:lnTo>
                <a:lnTo>
                  <a:pt x="66717" y="1258254"/>
                </a:lnTo>
                <a:lnTo>
                  <a:pt x="69058" y="1238356"/>
                </a:lnTo>
                <a:lnTo>
                  <a:pt x="71984" y="1218458"/>
                </a:lnTo>
                <a:lnTo>
                  <a:pt x="74326" y="1198560"/>
                </a:lnTo>
                <a:lnTo>
                  <a:pt x="75496" y="1178662"/>
                </a:lnTo>
                <a:lnTo>
                  <a:pt x="75496" y="1159349"/>
                </a:lnTo>
                <a:lnTo>
                  <a:pt x="73155" y="1141208"/>
                </a:lnTo>
                <a:lnTo>
                  <a:pt x="68473" y="1123065"/>
                </a:lnTo>
                <a:lnTo>
                  <a:pt x="61450" y="1106093"/>
                </a:lnTo>
                <a:lnTo>
                  <a:pt x="52672" y="1088536"/>
                </a:lnTo>
                <a:lnTo>
                  <a:pt x="42722" y="1070980"/>
                </a:lnTo>
                <a:lnTo>
                  <a:pt x="32189" y="1053422"/>
                </a:lnTo>
                <a:lnTo>
                  <a:pt x="22240" y="1036450"/>
                </a:lnTo>
                <a:lnTo>
                  <a:pt x="13461" y="1018308"/>
                </a:lnTo>
                <a:lnTo>
                  <a:pt x="6438" y="1000751"/>
                </a:lnTo>
                <a:lnTo>
                  <a:pt x="1756" y="982608"/>
                </a:lnTo>
                <a:lnTo>
                  <a:pt x="0" y="963881"/>
                </a:lnTo>
                <a:lnTo>
                  <a:pt x="1756" y="945154"/>
                </a:lnTo>
                <a:lnTo>
                  <a:pt x="6438" y="927012"/>
                </a:lnTo>
                <a:lnTo>
                  <a:pt x="13461" y="909454"/>
                </a:lnTo>
                <a:lnTo>
                  <a:pt x="22240" y="891312"/>
                </a:lnTo>
                <a:lnTo>
                  <a:pt x="32189" y="874340"/>
                </a:lnTo>
                <a:lnTo>
                  <a:pt x="42722" y="856784"/>
                </a:lnTo>
                <a:lnTo>
                  <a:pt x="52672" y="839226"/>
                </a:lnTo>
                <a:lnTo>
                  <a:pt x="61450" y="821669"/>
                </a:lnTo>
                <a:lnTo>
                  <a:pt x="68473" y="804697"/>
                </a:lnTo>
                <a:lnTo>
                  <a:pt x="73155" y="786555"/>
                </a:lnTo>
                <a:lnTo>
                  <a:pt x="75496" y="768413"/>
                </a:lnTo>
                <a:lnTo>
                  <a:pt x="75496" y="749100"/>
                </a:lnTo>
                <a:lnTo>
                  <a:pt x="74326" y="729202"/>
                </a:lnTo>
                <a:lnTo>
                  <a:pt x="71984" y="709304"/>
                </a:lnTo>
                <a:lnTo>
                  <a:pt x="69058" y="689406"/>
                </a:lnTo>
                <a:lnTo>
                  <a:pt x="66717" y="669508"/>
                </a:lnTo>
                <a:lnTo>
                  <a:pt x="64961" y="649610"/>
                </a:lnTo>
                <a:lnTo>
                  <a:pt x="65547" y="630883"/>
                </a:lnTo>
                <a:lnTo>
                  <a:pt x="67888" y="612741"/>
                </a:lnTo>
                <a:lnTo>
                  <a:pt x="73155" y="595183"/>
                </a:lnTo>
                <a:lnTo>
                  <a:pt x="80763" y="580553"/>
                </a:lnTo>
                <a:lnTo>
                  <a:pt x="90712" y="566507"/>
                </a:lnTo>
                <a:lnTo>
                  <a:pt x="102417" y="554217"/>
                </a:lnTo>
                <a:lnTo>
                  <a:pt x="115877" y="541928"/>
                </a:lnTo>
                <a:lnTo>
                  <a:pt x="129923" y="530807"/>
                </a:lnTo>
                <a:lnTo>
                  <a:pt x="144554" y="519688"/>
                </a:lnTo>
                <a:lnTo>
                  <a:pt x="159184" y="508569"/>
                </a:lnTo>
                <a:lnTo>
                  <a:pt x="173816" y="497449"/>
                </a:lnTo>
                <a:lnTo>
                  <a:pt x="187276" y="485745"/>
                </a:lnTo>
                <a:lnTo>
                  <a:pt x="198981" y="472285"/>
                </a:lnTo>
                <a:lnTo>
                  <a:pt x="209515" y="459409"/>
                </a:lnTo>
                <a:lnTo>
                  <a:pt x="217708" y="444779"/>
                </a:lnTo>
                <a:lnTo>
                  <a:pt x="224731" y="428977"/>
                </a:lnTo>
                <a:lnTo>
                  <a:pt x="230583" y="412005"/>
                </a:lnTo>
                <a:lnTo>
                  <a:pt x="235850" y="394448"/>
                </a:lnTo>
                <a:lnTo>
                  <a:pt x="240533" y="376891"/>
                </a:lnTo>
                <a:lnTo>
                  <a:pt x="245215" y="358749"/>
                </a:lnTo>
                <a:lnTo>
                  <a:pt x="250482" y="341777"/>
                </a:lnTo>
                <a:lnTo>
                  <a:pt x="256334" y="324805"/>
                </a:lnTo>
                <a:lnTo>
                  <a:pt x="263357" y="309004"/>
                </a:lnTo>
                <a:lnTo>
                  <a:pt x="272135" y="294958"/>
                </a:lnTo>
                <a:lnTo>
                  <a:pt x="282669" y="282083"/>
                </a:lnTo>
                <a:lnTo>
                  <a:pt x="295544" y="271549"/>
                </a:lnTo>
                <a:lnTo>
                  <a:pt x="309591" y="262771"/>
                </a:lnTo>
                <a:lnTo>
                  <a:pt x="325391" y="255747"/>
                </a:lnTo>
                <a:lnTo>
                  <a:pt x="342364" y="249895"/>
                </a:lnTo>
                <a:lnTo>
                  <a:pt x="359335" y="244628"/>
                </a:lnTo>
                <a:lnTo>
                  <a:pt x="377478" y="239946"/>
                </a:lnTo>
                <a:lnTo>
                  <a:pt x="395034" y="235264"/>
                </a:lnTo>
                <a:lnTo>
                  <a:pt x="412592" y="229997"/>
                </a:lnTo>
                <a:lnTo>
                  <a:pt x="429563" y="224145"/>
                </a:lnTo>
                <a:lnTo>
                  <a:pt x="445365" y="217122"/>
                </a:lnTo>
                <a:lnTo>
                  <a:pt x="459996" y="208929"/>
                </a:lnTo>
                <a:lnTo>
                  <a:pt x="472871" y="198395"/>
                </a:lnTo>
                <a:lnTo>
                  <a:pt x="486331" y="186689"/>
                </a:lnTo>
                <a:lnTo>
                  <a:pt x="498036" y="173229"/>
                </a:lnTo>
                <a:lnTo>
                  <a:pt x="509156" y="159184"/>
                </a:lnTo>
                <a:lnTo>
                  <a:pt x="520275" y="144553"/>
                </a:lnTo>
                <a:lnTo>
                  <a:pt x="531394" y="129922"/>
                </a:lnTo>
                <a:lnTo>
                  <a:pt x="542514" y="115876"/>
                </a:lnTo>
                <a:lnTo>
                  <a:pt x="554804" y="102416"/>
                </a:lnTo>
                <a:lnTo>
                  <a:pt x="567094" y="90712"/>
                </a:lnTo>
                <a:lnTo>
                  <a:pt x="581140" y="80762"/>
                </a:lnTo>
                <a:lnTo>
                  <a:pt x="595771" y="73154"/>
                </a:lnTo>
                <a:lnTo>
                  <a:pt x="613328" y="67887"/>
                </a:lnTo>
                <a:lnTo>
                  <a:pt x="631470" y="65546"/>
                </a:lnTo>
                <a:lnTo>
                  <a:pt x="650197" y="64961"/>
                </a:lnTo>
                <a:lnTo>
                  <a:pt x="670095" y="66717"/>
                </a:lnTo>
                <a:lnTo>
                  <a:pt x="689993" y="69058"/>
                </a:lnTo>
                <a:lnTo>
                  <a:pt x="709892" y="71984"/>
                </a:lnTo>
                <a:lnTo>
                  <a:pt x="729789" y="74325"/>
                </a:lnTo>
                <a:lnTo>
                  <a:pt x="749687" y="75495"/>
                </a:lnTo>
                <a:lnTo>
                  <a:pt x="769000" y="75495"/>
                </a:lnTo>
                <a:lnTo>
                  <a:pt x="787143" y="73154"/>
                </a:lnTo>
                <a:lnTo>
                  <a:pt x="805286" y="68472"/>
                </a:lnTo>
                <a:lnTo>
                  <a:pt x="822842" y="61450"/>
                </a:lnTo>
                <a:lnTo>
                  <a:pt x="840399" y="52086"/>
                </a:lnTo>
                <a:lnTo>
                  <a:pt x="857956" y="42722"/>
                </a:lnTo>
                <a:lnTo>
                  <a:pt x="875513" y="32188"/>
                </a:lnTo>
                <a:lnTo>
                  <a:pt x="892485" y="22239"/>
                </a:lnTo>
                <a:lnTo>
                  <a:pt x="910628" y="13460"/>
                </a:lnTo>
                <a:lnTo>
                  <a:pt x="928184" y="6437"/>
                </a:lnTo>
                <a:lnTo>
                  <a:pt x="946327" y="1755"/>
                </a:lnTo>
                <a:close/>
              </a:path>
            </a:pathLst>
          </a:custGeom>
        </p:spPr>
      </p:pic>
      <p:pic>
        <p:nvPicPr>
          <p:cNvPr id="8" name="Picture 8">
            <a:extLst>
              <a:ext uri="{FF2B5EF4-FFF2-40B4-BE49-F238E27FC236}">
                <a16:creationId xmlns:a16="http://schemas.microsoft.com/office/drawing/2014/main" id="{E8B19A39-92A6-5543-8643-0E8FBC89ED4F}"/>
              </a:ext>
            </a:extLst>
          </p:cNvPr>
          <p:cNvPicPr>
            <a:picLocks noChangeAspect="1"/>
          </p:cNvPicPr>
          <p:nvPr/>
        </p:nvPicPr>
        <p:blipFill rotWithShape="1">
          <a:blip r:embed="rId3"/>
          <a:srcRect t="11643" b="13447"/>
          <a:stretch/>
        </p:blipFill>
        <p:spPr>
          <a:xfrm>
            <a:off x="5888384" y="2651760"/>
            <a:ext cx="2990398" cy="2986796"/>
          </a:xfrm>
          <a:custGeom>
            <a:avLst/>
            <a:gdLst/>
            <a:ahLst/>
            <a:cxnLst/>
            <a:rect l="l" t="t" r="r" b="b"/>
            <a:pathLst>
              <a:path w="2891598" h="2888118">
                <a:moveTo>
                  <a:pt x="1445800" y="0"/>
                </a:moveTo>
                <a:lnTo>
                  <a:pt x="1473855" y="2630"/>
                </a:lnTo>
                <a:lnTo>
                  <a:pt x="1501036" y="9644"/>
                </a:lnTo>
                <a:lnTo>
                  <a:pt x="1527340" y="20166"/>
                </a:lnTo>
                <a:lnTo>
                  <a:pt x="1554518" y="33318"/>
                </a:lnTo>
                <a:lnTo>
                  <a:pt x="1579946" y="48224"/>
                </a:lnTo>
                <a:lnTo>
                  <a:pt x="1606250" y="64005"/>
                </a:lnTo>
                <a:lnTo>
                  <a:pt x="1632552" y="78033"/>
                </a:lnTo>
                <a:lnTo>
                  <a:pt x="1658855" y="92063"/>
                </a:lnTo>
                <a:lnTo>
                  <a:pt x="1684282" y="102583"/>
                </a:lnTo>
                <a:lnTo>
                  <a:pt x="1712338" y="109598"/>
                </a:lnTo>
                <a:lnTo>
                  <a:pt x="1739518" y="113105"/>
                </a:lnTo>
                <a:lnTo>
                  <a:pt x="1768452" y="113105"/>
                </a:lnTo>
                <a:lnTo>
                  <a:pt x="1798262" y="111352"/>
                </a:lnTo>
                <a:lnTo>
                  <a:pt x="1828072" y="107844"/>
                </a:lnTo>
                <a:lnTo>
                  <a:pt x="1857883" y="103461"/>
                </a:lnTo>
                <a:lnTo>
                  <a:pt x="1887693" y="99954"/>
                </a:lnTo>
                <a:lnTo>
                  <a:pt x="1917504" y="97323"/>
                </a:lnTo>
                <a:lnTo>
                  <a:pt x="1945560" y="98199"/>
                </a:lnTo>
                <a:lnTo>
                  <a:pt x="1972740" y="101707"/>
                </a:lnTo>
                <a:lnTo>
                  <a:pt x="1999043" y="109598"/>
                </a:lnTo>
                <a:lnTo>
                  <a:pt x="2020963" y="120996"/>
                </a:lnTo>
                <a:lnTo>
                  <a:pt x="2042004" y="135902"/>
                </a:lnTo>
                <a:lnTo>
                  <a:pt x="2060417" y="153437"/>
                </a:lnTo>
                <a:lnTo>
                  <a:pt x="2078829" y="173603"/>
                </a:lnTo>
                <a:lnTo>
                  <a:pt x="2095489" y="194645"/>
                </a:lnTo>
                <a:lnTo>
                  <a:pt x="2112147" y="216565"/>
                </a:lnTo>
                <a:lnTo>
                  <a:pt x="2128805" y="238484"/>
                </a:lnTo>
                <a:lnTo>
                  <a:pt x="2145463" y="259528"/>
                </a:lnTo>
                <a:lnTo>
                  <a:pt x="2163000" y="279693"/>
                </a:lnTo>
                <a:lnTo>
                  <a:pt x="2183166" y="297229"/>
                </a:lnTo>
                <a:lnTo>
                  <a:pt x="2202455" y="313012"/>
                </a:lnTo>
                <a:lnTo>
                  <a:pt x="2224374" y="325286"/>
                </a:lnTo>
                <a:lnTo>
                  <a:pt x="2248047" y="335808"/>
                </a:lnTo>
                <a:lnTo>
                  <a:pt x="2273473" y="344575"/>
                </a:lnTo>
                <a:lnTo>
                  <a:pt x="2299776" y="352466"/>
                </a:lnTo>
                <a:lnTo>
                  <a:pt x="2326079" y="359480"/>
                </a:lnTo>
                <a:lnTo>
                  <a:pt x="2353259" y="366495"/>
                </a:lnTo>
                <a:lnTo>
                  <a:pt x="2378686" y="374386"/>
                </a:lnTo>
                <a:lnTo>
                  <a:pt x="2404111" y="383153"/>
                </a:lnTo>
                <a:lnTo>
                  <a:pt x="2427785" y="393675"/>
                </a:lnTo>
                <a:lnTo>
                  <a:pt x="2448828" y="406827"/>
                </a:lnTo>
                <a:lnTo>
                  <a:pt x="2468117" y="422609"/>
                </a:lnTo>
                <a:lnTo>
                  <a:pt x="2483898" y="441899"/>
                </a:lnTo>
                <a:lnTo>
                  <a:pt x="2497050" y="462941"/>
                </a:lnTo>
                <a:lnTo>
                  <a:pt x="2507571" y="486613"/>
                </a:lnTo>
                <a:lnTo>
                  <a:pt x="2516339" y="512041"/>
                </a:lnTo>
                <a:lnTo>
                  <a:pt x="2524229" y="537467"/>
                </a:lnTo>
                <a:lnTo>
                  <a:pt x="2531245" y="564648"/>
                </a:lnTo>
                <a:lnTo>
                  <a:pt x="2538259" y="590950"/>
                </a:lnTo>
                <a:lnTo>
                  <a:pt x="2546149" y="617254"/>
                </a:lnTo>
                <a:lnTo>
                  <a:pt x="2554917" y="642682"/>
                </a:lnTo>
                <a:lnTo>
                  <a:pt x="2565438" y="666354"/>
                </a:lnTo>
                <a:lnTo>
                  <a:pt x="2577714" y="688273"/>
                </a:lnTo>
                <a:lnTo>
                  <a:pt x="2593495" y="707564"/>
                </a:lnTo>
                <a:lnTo>
                  <a:pt x="2611030" y="727729"/>
                </a:lnTo>
                <a:lnTo>
                  <a:pt x="2631196" y="745264"/>
                </a:lnTo>
                <a:lnTo>
                  <a:pt x="2652239" y="761923"/>
                </a:lnTo>
                <a:lnTo>
                  <a:pt x="2675035" y="778582"/>
                </a:lnTo>
                <a:lnTo>
                  <a:pt x="2696954" y="795241"/>
                </a:lnTo>
                <a:lnTo>
                  <a:pt x="2717996" y="811900"/>
                </a:lnTo>
                <a:lnTo>
                  <a:pt x="2738161" y="830313"/>
                </a:lnTo>
                <a:lnTo>
                  <a:pt x="2755698" y="848725"/>
                </a:lnTo>
                <a:lnTo>
                  <a:pt x="2770603" y="869768"/>
                </a:lnTo>
                <a:lnTo>
                  <a:pt x="2782002" y="891687"/>
                </a:lnTo>
                <a:lnTo>
                  <a:pt x="2789892" y="917991"/>
                </a:lnTo>
                <a:lnTo>
                  <a:pt x="2793399" y="945171"/>
                </a:lnTo>
                <a:lnTo>
                  <a:pt x="2794276" y="973229"/>
                </a:lnTo>
                <a:lnTo>
                  <a:pt x="2791646" y="1003038"/>
                </a:lnTo>
                <a:lnTo>
                  <a:pt x="2788138" y="1032848"/>
                </a:lnTo>
                <a:lnTo>
                  <a:pt x="2783755" y="1062659"/>
                </a:lnTo>
                <a:lnTo>
                  <a:pt x="2780247" y="1092470"/>
                </a:lnTo>
                <a:lnTo>
                  <a:pt x="2778495" y="1122281"/>
                </a:lnTo>
                <a:lnTo>
                  <a:pt x="2778495" y="1151214"/>
                </a:lnTo>
                <a:lnTo>
                  <a:pt x="2782002" y="1178394"/>
                </a:lnTo>
                <a:lnTo>
                  <a:pt x="2789015" y="1205574"/>
                </a:lnTo>
                <a:lnTo>
                  <a:pt x="2799536" y="1231002"/>
                </a:lnTo>
                <a:lnTo>
                  <a:pt x="2813566" y="1257305"/>
                </a:lnTo>
                <a:lnTo>
                  <a:pt x="2827593" y="1283608"/>
                </a:lnTo>
                <a:lnTo>
                  <a:pt x="2843376" y="1309912"/>
                </a:lnTo>
                <a:lnTo>
                  <a:pt x="2858280" y="1335339"/>
                </a:lnTo>
                <a:lnTo>
                  <a:pt x="2871432" y="1362518"/>
                </a:lnTo>
                <a:lnTo>
                  <a:pt x="2881953" y="1388823"/>
                </a:lnTo>
                <a:lnTo>
                  <a:pt x="2888967" y="1416003"/>
                </a:lnTo>
                <a:lnTo>
                  <a:pt x="2891598" y="1444059"/>
                </a:lnTo>
                <a:lnTo>
                  <a:pt x="2888967" y="1472116"/>
                </a:lnTo>
                <a:lnTo>
                  <a:pt x="2881953" y="1499297"/>
                </a:lnTo>
                <a:lnTo>
                  <a:pt x="2871432" y="1525600"/>
                </a:lnTo>
                <a:lnTo>
                  <a:pt x="2858280" y="1552780"/>
                </a:lnTo>
                <a:lnTo>
                  <a:pt x="2843376" y="1578207"/>
                </a:lnTo>
                <a:lnTo>
                  <a:pt x="2827593" y="1604511"/>
                </a:lnTo>
                <a:lnTo>
                  <a:pt x="2813566" y="1630814"/>
                </a:lnTo>
                <a:lnTo>
                  <a:pt x="2799536" y="1657117"/>
                </a:lnTo>
                <a:lnTo>
                  <a:pt x="2789015" y="1682544"/>
                </a:lnTo>
                <a:lnTo>
                  <a:pt x="2782002" y="1709724"/>
                </a:lnTo>
                <a:lnTo>
                  <a:pt x="2778495" y="1736904"/>
                </a:lnTo>
                <a:lnTo>
                  <a:pt x="2778495" y="1765838"/>
                </a:lnTo>
                <a:lnTo>
                  <a:pt x="2780247" y="1795649"/>
                </a:lnTo>
                <a:lnTo>
                  <a:pt x="2783755" y="1825459"/>
                </a:lnTo>
                <a:lnTo>
                  <a:pt x="2788138" y="1855270"/>
                </a:lnTo>
                <a:lnTo>
                  <a:pt x="2791646" y="1885081"/>
                </a:lnTo>
                <a:lnTo>
                  <a:pt x="2794276" y="1914891"/>
                </a:lnTo>
                <a:lnTo>
                  <a:pt x="2793399" y="1942948"/>
                </a:lnTo>
                <a:lnTo>
                  <a:pt x="2789892" y="1970129"/>
                </a:lnTo>
                <a:lnTo>
                  <a:pt x="2782002" y="1996432"/>
                </a:lnTo>
                <a:lnTo>
                  <a:pt x="2770603" y="2018351"/>
                </a:lnTo>
                <a:lnTo>
                  <a:pt x="2755698" y="2039394"/>
                </a:lnTo>
                <a:lnTo>
                  <a:pt x="2738161" y="2057807"/>
                </a:lnTo>
                <a:lnTo>
                  <a:pt x="2717996" y="2076218"/>
                </a:lnTo>
                <a:lnTo>
                  <a:pt x="2696954" y="2092878"/>
                </a:lnTo>
                <a:lnTo>
                  <a:pt x="2675035" y="2109537"/>
                </a:lnTo>
                <a:lnTo>
                  <a:pt x="2652239" y="2126196"/>
                </a:lnTo>
                <a:lnTo>
                  <a:pt x="2631196" y="2142854"/>
                </a:lnTo>
                <a:lnTo>
                  <a:pt x="2611030" y="2160389"/>
                </a:lnTo>
                <a:lnTo>
                  <a:pt x="2593495" y="2180556"/>
                </a:lnTo>
                <a:lnTo>
                  <a:pt x="2577714" y="2199845"/>
                </a:lnTo>
                <a:lnTo>
                  <a:pt x="2565438" y="2221764"/>
                </a:lnTo>
                <a:lnTo>
                  <a:pt x="2554917" y="2245437"/>
                </a:lnTo>
                <a:lnTo>
                  <a:pt x="2546149" y="2270864"/>
                </a:lnTo>
                <a:lnTo>
                  <a:pt x="2538259" y="2297168"/>
                </a:lnTo>
                <a:lnTo>
                  <a:pt x="2531245" y="2323472"/>
                </a:lnTo>
                <a:lnTo>
                  <a:pt x="2524229" y="2350652"/>
                </a:lnTo>
                <a:lnTo>
                  <a:pt x="2516339" y="2376078"/>
                </a:lnTo>
                <a:lnTo>
                  <a:pt x="2507571" y="2401504"/>
                </a:lnTo>
                <a:lnTo>
                  <a:pt x="2497050" y="2425177"/>
                </a:lnTo>
                <a:lnTo>
                  <a:pt x="2483898" y="2446221"/>
                </a:lnTo>
                <a:lnTo>
                  <a:pt x="2468117" y="2465510"/>
                </a:lnTo>
                <a:lnTo>
                  <a:pt x="2448828" y="2481291"/>
                </a:lnTo>
                <a:lnTo>
                  <a:pt x="2427785" y="2494443"/>
                </a:lnTo>
                <a:lnTo>
                  <a:pt x="2404111" y="2504965"/>
                </a:lnTo>
                <a:lnTo>
                  <a:pt x="2378686" y="2513732"/>
                </a:lnTo>
                <a:lnTo>
                  <a:pt x="2353259" y="2521623"/>
                </a:lnTo>
                <a:lnTo>
                  <a:pt x="2326079" y="2528638"/>
                </a:lnTo>
                <a:lnTo>
                  <a:pt x="2299776" y="2535652"/>
                </a:lnTo>
                <a:lnTo>
                  <a:pt x="2273473" y="2543543"/>
                </a:lnTo>
                <a:lnTo>
                  <a:pt x="2248047" y="2552312"/>
                </a:lnTo>
                <a:lnTo>
                  <a:pt x="2224374" y="2562833"/>
                </a:lnTo>
                <a:lnTo>
                  <a:pt x="2202455" y="2575107"/>
                </a:lnTo>
                <a:lnTo>
                  <a:pt x="2183166" y="2590889"/>
                </a:lnTo>
                <a:lnTo>
                  <a:pt x="2163000" y="2608426"/>
                </a:lnTo>
                <a:lnTo>
                  <a:pt x="2145463" y="2628592"/>
                </a:lnTo>
                <a:lnTo>
                  <a:pt x="2128805" y="2649634"/>
                </a:lnTo>
                <a:lnTo>
                  <a:pt x="2112147" y="2671553"/>
                </a:lnTo>
                <a:lnTo>
                  <a:pt x="2095489" y="2693473"/>
                </a:lnTo>
                <a:lnTo>
                  <a:pt x="2078829" y="2714516"/>
                </a:lnTo>
                <a:lnTo>
                  <a:pt x="2060417" y="2734681"/>
                </a:lnTo>
                <a:lnTo>
                  <a:pt x="2042004" y="2752217"/>
                </a:lnTo>
                <a:lnTo>
                  <a:pt x="2020963" y="2767122"/>
                </a:lnTo>
                <a:lnTo>
                  <a:pt x="1999043" y="2778521"/>
                </a:lnTo>
                <a:lnTo>
                  <a:pt x="1972740" y="2786411"/>
                </a:lnTo>
                <a:lnTo>
                  <a:pt x="1945560" y="2789919"/>
                </a:lnTo>
                <a:lnTo>
                  <a:pt x="1917504" y="2790796"/>
                </a:lnTo>
                <a:lnTo>
                  <a:pt x="1887693" y="2788165"/>
                </a:lnTo>
                <a:lnTo>
                  <a:pt x="1857883" y="2784659"/>
                </a:lnTo>
                <a:lnTo>
                  <a:pt x="1828072" y="2780274"/>
                </a:lnTo>
                <a:lnTo>
                  <a:pt x="1798262" y="2776767"/>
                </a:lnTo>
                <a:lnTo>
                  <a:pt x="1768452" y="2775013"/>
                </a:lnTo>
                <a:lnTo>
                  <a:pt x="1739518" y="2775013"/>
                </a:lnTo>
                <a:lnTo>
                  <a:pt x="1712338" y="2778521"/>
                </a:lnTo>
                <a:lnTo>
                  <a:pt x="1684282" y="2785535"/>
                </a:lnTo>
                <a:lnTo>
                  <a:pt x="1658855" y="2796057"/>
                </a:lnTo>
                <a:lnTo>
                  <a:pt x="1632552" y="2810085"/>
                </a:lnTo>
                <a:lnTo>
                  <a:pt x="1606250" y="2824114"/>
                </a:lnTo>
                <a:lnTo>
                  <a:pt x="1579946" y="2839896"/>
                </a:lnTo>
                <a:lnTo>
                  <a:pt x="1554518" y="2854801"/>
                </a:lnTo>
                <a:lnTo>
                  <a:pt x="1527340" y="2867952"/>
                </a:lnTo>
                <a:lnTo>
                  <a:pt x="1501036" y="2878474"/>
                </a:lnTo>
                <a:lnTo>
                  <a:pt x="1473855" y="2885488"/>
                </a:lnTo>
                <a:lnTo>
                  <a:pt x="1445800" y="2888118"/>
                </a:lnTo>
                <a:lnTo>
                  <a:pt x="1417743" y="2885488"/>
                </a:lnTo>
                <a:lnTo>
                  <a:pt x="1390563" y="2878474"/>
                </a:lnTo>
                <a:lnTo>
                  <a:pt x="1364260" y="2867952"/>
                </a:lnTo>
                <a:lnTo>
                  <a:pt x="1337080" y="2854801"/>
                </a:lnTo>
                <a:lnTo>
                  <a:pt x="1311653" y="2839896"/>
                </a:lnTo>
                <a:lnTo>
                  <a:pt x="1285350" y="2824114"/>
                </a:lnTo>
                <a:lnTo>
                  <a:pt x="1259047" y="2810085"/>
                </a:lnTo>
                <a:lnTo>
                  <a:pt x="1232744" y="2796057"/>
                </a:lnTo>
                <a:lnTo>
                  <a:pt x="1206441" y="2785535"/>
                </a:lnTo>
                <a:lnTo>
                  <a:pt x="1179261" y="2778521"/>
                </a:lnTo>
                <a:lnTo>
                  <a:pt x="1152081" y="2775013"/>
                </a:lnTo>
                <a:lnTo>
                  <a:pt x="1123147" y="2775013"/>
                </a:lnTo>
                <a:lnTo>
                  <a:pt x="1093337" y="2776767"/>
                </a:lnTo>
                <a:lnTo>
                  <a:pt x="1063527" y="2780274"/>
                </a:lnTo>
                <a:lnTo>
                  <a:pt x="1033716" y="2784659"/>
                </a:lnTo>
                <a:lnTo>
                  <a:pt x="1003905" y="2788165"/>
                </a:lnTo>
                <a:lnTo>
                  <a:pt x="974095" y="2790796"/>
                </a:lnTo>
                <a:lnTo>
                  <a:pt x="946040" y="2789919"/>
                </a:lnTo>
                <a:lnTo>
                  <a:pt x="918859" y="2786411"/>
                </a:lnTo>
                <a:lnTo>
                  <a:pt x="892556" y="2778521"/>
                </a:lnTo>
                <a:lnTo>
                  <a:pt x="870636" y="2767122"/>
                </a:lnTo>
                <a:lnTo>
                  <a:pt x="849593" y="2752217"/>
                </a:lnTo>
                <a:lnTo>
                  <a:pt x="831181" y="2734681"/>
                </a:lnTo>
                <a:lnTo>
                  <a:pt x="812769" y="2714516"/>
                </a:lnTo>
                <a:lnTo>
                  <a:pt x="796111" y="2693473"/>
                </a:lnTo>
                <a:lnTo>
                  <a:pt x="779451" y="2671553"/>
                </a:lnTo>
                <a:lnTo>
                  <a:pt x="762793" y="2649634"/>
                </a:lnTo>
                <a:lnTo>
                  <a:pt x="746135" y="2628592"/>
                </a:lnTo>
                <a:lnTo>
                  <a:pt x="728599" y="2608426"/>
                </a:lnTo>
                <a:lnTo>
                  <a:pt x="708433" y="2590889"/>
                </a:lnTo>
                <a:lnTo>
                  <a:pt x="689144" y="2575107"/>
                </a:lnTo>
                <a:lnTo>
                  <a:pt x="667225" y="2562833"/>
                </a:lnTo>
                <a:lnTo>
                  <a:pt x="643552" y="2552312"/>
                </a:lnTo>
                <a:lnTo>
                  <a:pt x="618126" y="2543543"/>
                </a:lnTo>
                <a:lnTo>
                  <a:pt x="591822" y="2535652"/>
                </a:lnTo>
                <a:lnTo>
                  <a:pt x="565519" y="2528638"/>
                </a:lnTo>
                <a:lnTo>
                  <a:pt x="538339" y="2521623"/>
                </a:lnTo>
                <a:lnTo>
                  <a:pt x="512913" y="2513732"/>
                </a:lnTo>
                <a:lnTo>
                  <a:pt x="487486" y="2504965"/>
                </a:lnTo>
                <a:lnTo>
                  <a:pt x="463814" y="2494443"/>
                </a:lnTo>
                <a:lnTo>
                  <a:pt x="442771" y="2481291"/>
                </a:lnTo>
                <a:lnTo>
                  <a:pt x="423481" y="2465510"/>
                </a:lnTo>
                <a:lnTo>
                  <a:pt x="407701" y="2446221"/>
                </a:lnTo>
                <a:lnTo>
                  <a:pt x="394549" y="2425177"/>
                </a:lnTo>
                <a:lnTo>
                  <a:pt x="384027" y="2401504"/>
                </a:lnTo>
                <a:lnTo>
                  <a:pt x="375260" y="2376078"/>
                </a:lnTo>
                <a:lnTo>
                  <a:pt x="367369" y="2350652"/>
                </a:lnTo>
                <a:lnTo>
                  <a:pt x="360355" y="2323472"/>
                </a:lnTo>
                <a:lnTo>
                  <a:pt x="353341" y="2297168"/>
                </a:lnTo>
                <a:lnTo>
                  <a:pt x="345449" y="2270864"/>
                </a:lnTo>
                <a:lnTo>
                  <a:pt x="336681" y="2245437"/>
                </a:lnTo>
                <a:lnTo>
                  <a:pt x="326160" y="2221764"/>
                </a:lnTo>
                <a:lnTo>
                  <a:pt x="313886" y="2199845"/>
                </a:lnTo>
                <a:lnTo>
                  <a:pt x="298104" y="2180556"/>
                </a:lnTo>
                <a:lnTo>
                  <a:pt x="280568" y="2160389"/>
                </a:lnTo>
                <a:lnTo>
                  <a:pt x="260402" y="2142854"/>
                </a:lnTo>
                <a:lnTo>
                  <a:pt x="238482" y="2126196"/>
                </a:lnTo>
                <a:lnTo>
                  <a:pt x="216563" y="2109537"/>
                </a:lnTo>
                <a:lnTo>
                  <a:pt x="194645" y="2092878"/>
                </a:lnTo>
                <a:lnTo>
                  <a:pt x="173602" y="2076218"/>
                </a:lnTo>
                <a:lnTo>
                  <a:pt x="153436" y="2057807"/>
                </a:lnTo>
                <a:lnTo>
                  <a:pt x="135901" y="2039394"/>
                </a:lnTo>
                <a:lnTo>
                  <a:pt x="120996" y="2018351"/>
                </a:lnTo>
                <a:lnTo>
                  <a:pt x="109598" y="1996432"/>
                </a:lnTo>
                <a:lnTo>
                  <a:pt x="101707" y="1970129"/>
                </a:lnTo>
                <a:lnTo>
                  <a:pt x="98199" y="1942948"/>
                </a:lnTo>
                <a:lnTo>
                  <a:pt x="97322" y="1914891"/>
                </a:lnTo>
                <a:lnTo>
                  <a:pt x="99953" y="1885081"/>
                </a:lnTo>
                <a:lnTo>
                  <a:pt x="103460" y="1855270"/>
                </a:lnTo>
                <a:lnTo>
                  <a:pt x="107843" y="1825459"/>
                </a:lnTo>
                <a:lnTo>
                  <a:pt x="111351" y="1795649"/>
                </a:lnTo>
                <a:lnTo>
                  <a:pt x="113105" y="1765838"/>
                </a:lnTo>
                <a:lnTo>
                  <a:pt x="113105" y="1736904"/>
                </a:lnTo>
                <a:lnTo>
                  <a:pt x="109598" y="1709724"/>
                </a:lnTo>
                <a:lnTo>
                  <a:pt x="102584" y="1682544"/>
                </a:lnTo>
                <a:lnTo>
                  <a:pt x="92062" y="1657117"/>
                </a:lnTo>
                <a:lnTo>
                  <a:pt x="78910" y="1630814"/>
                </a:lnTo>
                <a:lnTo>
                  <a:pt x="64005" y="1604511"/>
                </a:lnTo>
                <a:lnTo>
                  <a:pt x="48224" y="1578207"/>
                </a:lnTo>
                <a:lnTo>
                  <a:pt x="33319" y="1552780"/>
                </a:lnTo>
                <a:lnTo>
                  <a:pt x="20166" y="1525600"/>
                </a:lnTo>
                <a:lnTo>
                  <a:pt x="9645" y="1499297"/>
                </a:lnTo>
                <a:lnTo>
                  <a:pt x="2631" y="1472116"/>
                </a:lnTo>
                <a:lnTo>
                  <a:pt x="0" y="1444059"/>
                </a:lnTo>
                <a:lnTo>
                  <a:pt x="2631" y="1416003"/>
                </a:lnTo>
                <a:lnTo>
                  <a:pt x="9645" y="1388823"/>
                </a:lnTo>
                <a:lnTo>
                  <a:pt x="20166" y="1362518"/>
                </a:lnTo>
                <a:lnTo>
                  <a:pt x="33319" y="1335339"/>
                </a:lnTo>
                <a:lnTo>
                  <a:pt x="48224" y="1309912"/>
                </a:lnTo>
                <a:lnTo>
                  <a:pt x="64005" y="1283608"/>
                </a:lnTo>
                <a:lnTo>
                  <a:pt x="78910" y="1257305"/>
                </a:lnTo>
                <a:lnTo>
                  <a:pt x="92062" y="1231002"/>
                </a:lnTo>
                <a:lnTo>
                  <a:pt x="102584" y="1205574"/>
                </a:lnTo>
                <a:lnTo>
                  <a:pt x="109598" y="1178394"/>
                </a:lnTo>
                <a:lnTo>
                  <a:pt x="113105" y="1151214"/>
                </a:lnTo>
                <a:lnTo>
                  <a:pt x="113105" y="1122281"/>
                </a:lnTo>
                <a:lnTo>
                  <a:pt x="111351" y="1092470"/>
                </a:lnTo>
                <a:lnTo>
                  <a:pt x="107843" y="1062659"/>
                </a:lnTo>
                <a:lnTo>
                  <a:pt x="103460" y="1032848"/>
                </a:lnTo>
                <a:lnTo>
                  <a:pt x="99953" y="1003038"/>
                </a:lnTo>
                <a:lnTo>
                  <a:pt x="97322" y="973229"/>
                </a:lnTo>
                <a:lnTo>
                  <a:pt x="98199" y="945171"/>
                </a:lnTo>
                <a:lnTo>
                  <a:pt x="101707" y="917991"/>
                </a:lnTo>
                <a:lnTo>
                  <a:pt x="109598" y="891687"/>
                </a:lnTo>
                <a:lnTo>
                  <a:pt x="120996" y="869768"/>
                </a:lnTo>
                <a:lnTo>
                  <a:pt x="135901" y="848725"/>
                </a:lnTo>
                <a:lnTo>
                  <a:pt x="153436" y="830313"/>
                </a:lnTo>
                <a:lnTo>
                  <a:pt x="173602" y="811900"/>
                </a:lnTo>
                <a:lnTo>
                  <a:pt x="194645" y="795241"/>
                </a:lnTo>
                <a:lnTo>
                  <a:pt x="216563" y="778582"/>
                </a:lnTo>
                <a:lnTo>
                  <a:pt x="238482" y="761923"/>
                </a:lnTo>
                <a:lnTo>
                  <a:pt x="260402" y="745264"/>
                </a:lnTo>
                <a:lnTo>
                  <a:pt x="280568" y="727729"/>
                </a:lnTo>
                <a:lnTo>
                  <a:pt x="298104" y="707564"/>
                </a:lnTo>
                <a:lnTo>
                  <a:pt x="313886" y="688273"/>
                </a:lnTo>
                <a:lnTo>
                  <a:pt x="326160" y="666354"/>
                </a:lnTo>
                <a:lnTo>
                  <a:pt x="336681" y="642682"/>
                </a:lnTo>
                <a:lnTo>
                  <a:pt x="345449" y="617254"/>
                </a:lnTo>
                <a:lnTo>
                  <a:pt x="353341" y="590950"/>
                </a:lnTo>
                <a:lnTo>
                  <a:pt x="360355" y="564648"/>
                </a:lnTo>
                <a:lnTo>
                  <a:pt x="367369" y="537467"/>
                </a:lnTo>
                <a:lnTo>
                  <a:pt x="375260" y="512041"/>
                </a:lnTo>
                <a:lnTo>
                  <a:pt x="384027" y="486613"/>
                </a:lnTo>
                <a:lnTo>
                  <a:pt x="394549" y="462941"/>
                </a:lnTo>
                <a:lnTo>
                  <a:pt x="407701" y="441899"/>
                </a:lnTo>
                <a:lnTo>
                  <a:pt x="423481" y="422609"/>
                </a:lnTo>
                <a:lnTo>
                  <a:pt x="442771" y="406827"/>
                </a:lnTo>
                <a:lnTo>
                  <a:pt x="463814" y="393675"/>
                </a:lnTo>
                <a:lnTo>
                  <a:pt x="487486" y="383153"/>
                </a:lnTo>
                <a:lnTo>
                  <a:pt x="512913" y="374386"/>
                </a:lnTo>
                <a:lnTo>
                  <a:pt x="538339" y="366495"/>
                </a:lnTo>
                <a:lnTo>
                  <a:pt x="565519" y="359480"/>
                </a:lnTo>
                <a:lnTo>
                  <a:pt x="591822" y="352466"/>
                </a:lnTo>
                <a:lnTo>
                  <a:pt x="618126" y="344575"/>
                </a:lnTo>
                <a:lnTo>
                  <a:pt x="643552" y="335808"/>
                </a:lnTo>
                <a:lnTo>
                  <a:pt x="667225" y="325286"/>
                </a:lnTo>
                <a:lnTo>
                  <a:pt x="689144" y="313012"/>
                </a:lnTo>
                <a:lnTo>
                  <a:pt x="708433" y="297229"/>
                </a:lnTo>
                <a:lnTo>
                  <a:pt x="728599" y="279693"/>
                </a:lnTo>
                <a:lnTo>
                  <a:pt x="746135" y="259528"/>
                </a:lnTo>
                <a:lnTo>
                  <a:pt x="762793" y="238484"/>
                </a:lnTo>
                <a:lnTo>
                  <a:pt x="779451" y="216565"/>
                </a:lnTo>
                <a:lnTo>
                  <a:pt x="796111" y="194645"/>
                </a:lnTo>
                <a:lnTo>
                  <a:pt x="812769" y="173603"/>
                </a:lnTo>
                <a:lnTo>
                  <a:pt x="831181" y="153437"/>
                </a:lnTo>
                <a:lnTo>
                  <a:pt x="849593" y="135902"/>
                </a:lnTo>
                <a:lnTo>
                  <a:pt x="870636" y="120996"/>
                </a:lnTo>
                <a:lnTo>
                  <a:pt x="892556" y="109598"/>
                </a:lnTo>
                <a:lnTo>
                  <a:pt x="918859" y="101707"/>
                </a:lnTo>
                <a:lnTo>
                  <a:pt x="946040" y="98199"/>
                </a:lnTo>
                <a:lnTo>
                  <a:pt x="974095" y="97323"/>
                </a:lnTo>
                <a:lnTo>
                  <a:pt x="1003905" y="99954"/>
                </a:lnTo>
                <a:lnTo>
                  <a:pt x="1033716" y="103461"/>
                </a:lnTo>
                <a:lnTo>
                  <a:pt x="1063527" y="107844"/>
                </a:lnTo>
                <a:lnTo>
                  <a:pt x="1093337" y="111352"/>
                </a:lnTo>
                <a:lnTo>
                  <a:pt x="1123147" y="113105"/>
                </a:lnTo>
                <a:lnTo>
                  <a:pt x="1152081" y="113105"/>
                </a:lnTo>
                <a:lnTo>
                  <a:pt x="1179261" y="109598"/>
                </a:lnTo>
                <a:lnTo>
                  <a:pt x="1206441" y="102583"/>
                </a:lnTo>
                <a:lnTo>
                  <a:pt x="1232744" y="92063"/>
                </a:lnTo>
                <a:lnTo>
                  <a:pt x="1259047" y="78033"/>
                </a:lnTo>
                <a:lnTo>
                  <a:pt x="1285350" y="64005"/>
                </a:lnTo>
                <a:lnTo>
                  <a:pt x="1311653" y="48224"/>
                </a:lnTo>
                <a:lnTo>
                  <a:pt x="1337080" y="33318"/>
                </a:lnTo>
                <a:lnTo>
                  <a:pt x="1364260" y="20166"/>
                </a:lnTo>
                <a:lnTo>
                  <a:pt x="1390563" y="9644"/>
                </a:lnTo>
                <a:lnTo>
                  <a:pt x="1417743" y="2630"/>
                </a:lnTo>
                <a:close/>
              </a:path>
            </a:pathLst>
          </a:custGeom>
        </p:spPr>
      </p:pic>
      <p:pic>
        <p:nvPicPr>
          <p:cNvPr id="5" name="Picture 5">
            <a:extLst>
              <a:ext uri="{FF2B5EF4-FFF2-40B4-BE49-F238E27FC236}">
                <a16:creationId xmlns:a16="http://schemas.microsoft.com/office/drawing/2014/main" id="{6205C06D-D913-B744-B5EB-773496817352}"/>
              </a:ext>
            </a:extLst>
          </p:cNvPr>
          <p:cNvPicPr>
            <a:picLocks noChangeAspect="1"/>
          </p:cNvPicPr>
          <p:nvPr/>
        </p:nvPicPr>
        <p:blipFill rotWithShape="1">
          <a:blip r:embed="rId4"/>
          <a:srcRect l="3710" r="12008" b="-4"/>
          <a:stretch/>
        </p:blipFill>
        <p:spPr>
          <a:xfrm>
            <a:off x="8131642" y="10"/>
            <a:ext cx="4060358" cy="3613349"/>
          </a:xfrm>
          <a:custGeom>
            <a:avLst/>
            <a:gdLst/>
            <a:ahLst/>
            <a:cxnLst/>
            <a:rect l="l" t="t" r="r" b="b"/>
            <a:pathLst>
              <a:path w="4060358" h="3613359">
                <a:moveTo>
                  <a:pt x="297325" y="0"/>
                </a:moveTo>
                <a:lnTo>
                  <a:pt x="4060358" y="0"/>
                </a:lnTo>
                <a:lnTo>
                  <a:pt x="4060358" y="2985163"/>
                </a:lnTo>
                <a:lnTo>
                  <a:pt x="4053581" y="2986912"/>
                </a:lnTo>
                <a:lnTo>
                  <a:pt x="4007741" y="2999136"/>
                </a:lnTo>
                <a:lnTo>
                  <a:pt x="3961906" y="3012890"/>
                </a:lnTo>
                <a:lnTo>
                  <a:pt x="3917596" y="3028168"/>
                </a:lnTo>
                <a:lnTo>
                  <a:pt x="3876343" y="3046504"/>
                </a:lnTo>
                <a:lnTo>
                  <a:pt x="3838144" y="3067894"/>
                </a:lnTo>
                <a:lnTo>
                  <a:pt x="3804530" y="3095396"/>
                </a:lnTo>
                <a:lnTo>
                  <a:pt x="3769387" y="3125955"/>
                </a:lnTo>
                <a:lnTo>
                  <a:pt x="3738828" y="3161096"/>
                </a:lnTo>
                <a:lnTo>
                  <a:pt x="3709798" y="3197767"/>
                </a:lnTo>
                <a:lnTo>
                  <a:pt x="3680766" y="3235963"/>
                </a:lnTo>
                <a:lnTo>
                  <a:pt x="3651737" y="3274161"/>
                </a:lnTo>
                <a:lnTo>
                  <a:pt x="3622708" y="3310832"/>
                </a:lnTo>
                <a:lnTo>
                  <a:pt x="3590619" y="3345973"/>
                </a:lnTo>
                <a:lnTo>
                  <a:pt x="3558532" y="3376533"/>
                </a:lnTo>
                <a:lnTo>
                  <a:pt x="3521864" y="3402507"/>
                </a:lnTo>
                <a:lnTo>
                  <a:pt x="3483666" y="3422370"/>
                </a:lnTo>
                <a:lnTo>
                  <a:pt x="3437828" y="3436121"/>
                </a:lnTo>
                <a:lnTo>
                  <a:pt x="3390460" y="3442233"/>
                </a:lnTo>
                <a:lnTo>
                  <a:pt x="3341568" y="3443760"/>
                </a:lnTo>
                <a:lnTo>
                  <a:pt x="3289619" y="3439178"/>
                </a:lnTo>
                <a:lnTo>
                  <a:pt x="3237670" y="3433066"/>
                </a:lnTo>
                <a:lnTo>
                  <a:pt x="3185720" y="3425425"/>
                </a:lnTo>
                <a:lnTo>
                  <a:pt x="3133771" y="3419315"/>
                </a:lnTo>
                <a:lnTo>
                  <a:pt x="3081822" y="3416258"/>
                </a:lnTo>
                <a:lnTo>
                  <a:pt x="3031400" y="3416258"/>
                </a:lnTo>
                <a:lnTo>
                  <a:pt x="2984035" y="3422370"/>
                </a:lnTo>
                <a:lnTo>
                  <a:pt x="2935140" y="3434594"/>
                </a:lnTo>
                <a:lnTo>
                  <a:pt x="2890830" y="3452929"/>
                </a:lnTo>
                <a:lnTo>
                  <a:pt x="2844995" y="3477377"/>
                </a:lnTo>
                <a:lnTo>
                  <a:pt x="2799158" y="3501824"/>
                </a:lnTo>
                <a:lnTo>
                  <a:pt x="2753318" y="3529323"/>
                </a:lnTo>
                <a:lnTo>
                  <a:pt x="2709007" y="3555301"/>
                </a:lnTo>
                <a:lnTo>
                  <a:pt x="2661642" y="3578218"/>
                </a:lnTo>
                <a:lnTo>
                  <a:pt x="2615805" y="3596554"/>
                </a:lnTo>
                <a:lnTo>
                  <a:pt x="2568440" y="3608777"/>
                </a:lnTo>
                <a:lnTo>
                  <a:pt x="2519548" y="3613359"/>
                </a:lnTo>
                <a:lnTo>
                  <a:pt x="2470654" y="3608777"/>
                </a:lnTo>
                <a:lnTo>
                  <a:pt x="2423286" y="3596554"/>
                </a:lnTo>
                <a:lnTo>
                  <a:pt x="2377451" y="3578218"/>
                </a:lnTo>
                <a:lnTo>
                  <a:pt x="2330084" y="3555301"/>
                </a:lnTo>
                <a:lnTo>
                  <a:pt x="2285774" y="3529323"/>
                </a:lnTo>
                <a:lnTo>
                  <a:pt x="2239936" y="3501824"/>
                </a:lnTo>
                <a:lnTo>
                  <a:pt x="2194098" y="3477377"/>
                </a:lnTo>
                <a:lnTo>
                  <a:pt x="2148261" y="3452929"/>
                </a:lnTo>
                <a:lnTo>
                  <a:pt x="2102426" y="3434594"/>
                </a:lnTo>
                <a:lnTo>
                  <a:pt x="2055059" y="3422370"/>
                </a:lnTo>
                <a:lnTo>
                  <a:pt x="2007691" y="3416258"/>
                </a:lnTo>
                <a:lnTo>
                  <a:pt x="1957269" y="3416258"/>
                </a:lnTo>
                <a:lnTo>
                  <a:pt x="1905320" y="3419315"/>
                </a:lnTo>
                <a:lnTo>
                  <a:pt x="1853373" y="3425425"/>
                </a:lnTo>
                <a:lnTo>
                  <a:pt x="1801421" y="3433066"/>
                </a:lnTo>
                <a:lnTo>
                  <a:pt x="1749472" y="3439178"/>
                </a:lnTo>
                <a:lnTo>
                  <a:pt x="1697522" y="3443760"/>
                </a:lnTo>
                <a:lnTo>
                  <a:pt x="1648630" y="3442233"/>
                </a:lnTo>
                <a:lnTo>
                  <a:pt x="1601266" y="3436121"/>
                </a:lnTo>
                <a:lnTo>
                  <a:pt x="1555428" y="3422370"/>
                </a:lnTo>
                <a:lnTo>
                  <a:pt x="1517230" y="3402507"/>
                </a:lnTo>
                <a:lnTo>
                  <a:pt x="1480559" y="3376533"/>
                </a:lnTo>
                <a:lnTo>
                  <a:pt x="1448472" y="3345973"/>
                </a:lnTo>
                <a:lnTo>
                  <a:pt x="1416386" y="3310832"/>
                </a:lnTo>
                <a:lnTo>
                  <a:pt x="1387354" y="3274161"/>
                </a:lnTo>
                <a:lnTo>
                  <a:pt x="1358324" y="3235963"/>
                </a:lnTo>
                <a:lnTo>
                  <a:pt x="1329295" y="3197767"/>
                </a:lnTo>
                <a:lnTo>
                  <a:pt x="1300263" y="3161096"/>
                </a:lnTo>
                <a:lnTo>
                  <a:pt x="1269704" y="3125955"/>
                </a:lnTo>
                <a:lnTo>
                  <a:pt x="1234563" y="3095396"/>
                </a:lnTo>
                <a:lnTo>
                  <a:pt x="1200949" y="3067894"/>
                </a:lnTo>
                <a:lnTo>
                  <a:pt x="1162751" y="3046504"/>
                </a:lnTo>
                <a:lnTo>
                  <a:pt x="1121495" y="3028168"/>
                </a:lnTo>
                <a:lnTo>
                  <a:pt x="1077188" y="3012890"/>
                </a:lnTo>
                <a:lnTo>
                  <a:pt x="1031348" y="2999136"/>
                </a:lnTo>
                <a:lnTo>
                  <a:pt x="985513" y="2986912"/>
                </a:lnTo>
                <a:lnTo>
                  <a:pt x="938145" y="2974689"/>
                </a:lnTo>
                <a:lnTo>
                  <a:pt x="893838" y="2960938"/>
                </a:lnTo>
                <a:lnTo>
                  <a:pt x="849525" y="2945659"/>
                </a:lnTo>
                <a:lnTo>
                  <a:pt x="808275" y="2927324"/>
                </a:lnTo>
                <a:lnTo>
                  <a:pt x="771601" y="2904404"/>
                </a:lnTo>
                <a:lnTo>
                  <a:pt x="737987" y="2876902"/>
                </a:lnTo>
                <a:lnTo>
                  <a:pt x="710485" y="2843288"/>
                </a:lnTo>
                <a:lnTo>
                  <a:pt x="687568" y="2806617"/>
                </a:lnTo>
                <a:lnTo>
                  <a:pt x="669232" y="2765364"/>
                </a:lnTo>
                <a:lnTo>
                  <a:pt x="653954" y="2721054"/>
                </a:lnTo>
                <a:lnTo>
                  <a:pt x="640203" y="2676746"/>
                </a:lnTo>
                <a:lnTo>
                  <a:pt x="627979" y="2629379"/>
                </a:lnTo>
                <a:lnTo>
                  <a:pt x="615753" y="2583544"/>
                </a:lnTo>
                <a:lnTo>
                  <a:pt x="602002" y="2537704"/>
                </a:lnTo>
                <a:lnTo>
                  <a:pt x="586724" y="2493394"/>
                </a:lnTo>
                <a:lnTo>
                  <a:pt x="568388" y="2452141"/>
                </a:lnTo>
                <a:lnTo>
                  <a:pt x="546998" y="2413942"/>
                </a:lnTo>
                <a:lnTo>
                  <a:pt x="519496" y="2380328"/>
                </a:lnTo>
                <a:lnTo>
                  <a:pt x="488937" y="2345185"/>
                </a:lnTo>
                <a:lnTo>
                  <a:pt x="453796" y="2314628"/>
                </a:lnTo>
                <a:lnTo>
                  <a:pt x="415595" y="2285599"/>
                </a:lnTo>
                <a:lnTo>
                  <a:pt x="377399" y="2256567"/>
                </a:lnTo>
                <a:lnTo>
                  <a:pt x="339201" y="2227538"/>
                </a:lnTo>
                <a:lnTo>
                  <a:pt x="302530" y="2198506"/>
                </a:lnTo>
                <a:lnTo>
                  <a:pt x="267388" y="2166419"/>
                </a:lnTo>
                <a:lnTo>
                  <a:pt x="236829" y="2134335"/>
                </a:lnTo>
                <a:lnTo>
                  <a:pt x="210855" y="2097664"/>
                </a:lnTo>
                <a:lnTo>
                  <a:pt x="190992" y="2059466"/>
                </a:lnTo>
                <a:lnTo>
                  <a:pt x="177241" y="2013628"/>
                </a:lnTo>
                <a:lnTo>
                  <a:pt x="171129" y="1966264"/>
                </a:lnTo>
                <a:lnTo>
                  <a:pt x="169599" y="1917369"/>
                </a:lnTo>
                <a:lnTo>
                  <a:pt x="174184" y="1865419"/>
                </a:lnTo>
                <a:lnTo>
                  <a:pt x="180296" y="1813470"/>
                </a:lnTo>
                <a:lnTo>
                  <a:pt x="187935" y="1761521"/>
                </a:lnTo>
                <a:lnTo>
                  <a:pt x="194049" y="1709571"/>
                </a:lnTo>
                <a:lnTo>
                  <a:pt x="197104" y="1657622"/>
                </a:lnTo>
                <a:lnTo>
                  <a:pt x="197104" y="1607200"/>
                </a:lnTo>
                <a:lnTo>
                  <a:pt x="190992" y="1559838"/>
                </a:lnTo>
                <a:lnTo>
                  <a:pt x="178768" y="1512470"/>
                </a:lnTo>
                <a:lnTo>
                  <a:pt x="160433" y="1468160"/>
                </a:lnTo>
                <a:lnTo>
                  <a:pt x="137515" y="1422323"/>
                </a:lnTo>
                <a:lnTo>
                  <a:pt x="111538" y="1376488"/>
                </a:lnTo>
                <a:lnTo>
                  <a:pt x="84039" y="1330648"/>
                </a:lnTo>
                <a:lnTo>
                  <a:pt x="58064" y="1286337"/>
                </a:lnTo>
                <a:lnTo>
                  <a:pt x="35144" y="1238973"/>
                </a:lnTo>
                <a:lnTo>
                  <a:pt x="16808" y="1193135"/>
                </a:lnTo>
                <a:lnTo>
                  <a:pt x="4585" y="1145768"/>
                </a:lnTo>
                <a:lnTo>
                  <a:pt x="0" y="1096876"/>
                </a:lnTo>
                <a:lnTo>
                  <a:pt x="4585" y="1047984"/>
                </a:lnTo>
                <a:lnTo>
                  <a:pt x="16808" y="1000619"/>
                </a:lnTo>
                <a:lnTo>
                  <a:pt x="35144" y="954779"/>
                </a:lnTo>
                <a:lnTo>
                  <a:pt x="58064" y="907414"/>
                </a:lnTo>
                <a:lnTo>
                  <a:pt x="84039" y="863104"/>
                </a:lnTo>
                <a:lnTo>
                  <a:pt x="111538" y="817269"/>
                </a:lnTo>
                <a:lnTo>
                  <a:pt x="137515" y="771429"/>
                </a:lnTo>
                <a:lnTo>
                  <a:pt x="160433" y="725591"/>
                </a:lnTo>
                <a:lnTo>
                  <a:pt x="178768" y="681281"/>
                </a:lnTo>
                <a:lnTo>
                  <a:pt x="190992" y="633916"/>
                </a:lnTo>
                <a:lnTo>
                  <a:pt x="197104" y="586551"/>
                </a:lnTo>
                <a:lnTo>
                  <a:pt x="197104" y="536129"/>
                </a:lnTo>
                <a:lnTo>
                  <a:pt x="194049" y="484180"/>
                </a:lnTo>
                <a:lnTo>
                  <a:pt x="187935" y="432230"/>
                </a:lnTo>
                <a:lnTo>
                  <a:pt x="180296" y="380281"/>
                </a:lnTo>
                <a:lnTo>
                  <a:pt x="174184" y="328332"/>
                </a:lnTo>
                <a:lnTo>
                  <a:pt x="169599" y="276382"/>
                </a:lnTo>
                <a:lnTo>
                  <a:pt x="171129" y="227490"/>
                </a:lnTo>
                <a:lnTo>
                  <a:pt x="177241" y="180126"/>
                </a:lnTo>
                <a:lnTo>
                  <a:pt x="190992" y="134285"/>
                </a:lnTo>
                <a:lnTo>
                  <a:pt x="210855" y="96090"/>
                </a:lnTo>
                <a:lnTo>
                  <a:pt x="236829" y="59419"/>
                </a:lnTo>
                <a:lnTo>
                  <a:pt x="267388" y="27332"/>
                </a:lnTo>
                <a:close/>
              </a:path>
            </a:pathLst>
          </a:custGeom>
        </p:spPr>
      </p:pic>
      <p:pic>
        <p:nvPicPr>
          <p:cNvPr id="6" name="Picture 6">
            <a:extLst>
              <a:ext uri="{FF2B5EF4-FFF2-40B4-BE49-F238E27FC236}">
                <a16:creationId xmlns:a16="http://schemas.microsoft.com/office/drawing/2014/main" id="{728202E7-6AC4-3D4C-904E-82DF89FAD695}"/>
              </a:ext>
            </a:extLst>
          </p:cNvPr>
          <p:cNvPicPr>
            <a:picLocks noChangeAspect="1"/>
          </p:cNvPicPr>
          <p:nvPr/>
        </p:nvPicPr>
        <p:blipFill rotWithShape="1">
          <a:blip r:embed="rId5"/>
          <a:srcRect t="12622" r="2" b="22163"/>
          <a:stretch/>
        </p:blipFill>
        <p:spPr>
          <a:xfrm>
            <a:off x="8942470" y="4032403"/>
            <a:ext cx="3249530" cy="2825596"/>
          </a:xfrm>
          <a:custGeom>
            <a:avLst/>
            <a:gdLst/>
            <a:ahLst/>
            <a:cxnLst/>
            <a:rect l="l" t="t" r="r" b="b"/>
            <a:pathLst>
              <a:path w="3249530" h="2825596">
                <a:moveTo>
                  <a:pt x="1914327" y="0"/>
                </a:moveTo>
                <a:lnTo>
                  <a:pt x="1951475" y="3481"/>
                </a:lnTo>
                <a:lnTo>
                  <a:pt x="1987462" y="12769"/>
                </a:lnTo>
                <a:lnTo>
                  <a:pt x="2022289" y="26700"/>
                </a:lnTo>
                <a:lnTo>
                  <a:pt x="2058276" y="44114"/>
                </a:lnTo>
                <a:lnTo>
                  <a:pt x="2091943" y="63850"/>
                </a:lnTo>
                <a:lnTo>
                  <a:pt x="2126772" y="84745"/>
                </a:lnTo>
                <a:lnTo>
                  <a:pt x="2161598" y="103320"/>
                </a:lnTo>
                <a:lnTo>
                  <a:pt x="2196423" y="121895"/>
                </a:lnTo>
                <a:lnTo>
                  <a:pt x="2230090" y="135824"/>
                </a:lnTo>
                <a:lnTo>
                  <a:pt x="2267239" y="145112"/>
                </a:lnTo>
                <a:lnTo>
                  <a:pt x="2303227" y="149755"/>
                </a:lnTo>
                <a:lnTo>
                  <a:pt x="2341537" y="149755"/>
                </a:lnTo>
                <a:lnTo>
                  <a:pt x="2381007" y="147435"/>
                </a:lnTo>
                <a:lnTo>
                  <a:pt x="2420478" y="142791"/>
                </a:lnTo>
                <a:lnTo>
                  <a:pt x="2459948" y="136987"/>
                </a:lnTo>
                <a:lnTo>
                  <a:pt x="2499419" y="132343"/>
                </a:lnTo>
                <a:lnTo>
                  <a:pt x="2538890" y="128860"/>
                </a:lnTo>
                <a:lnTo>
                  <a:pt x="2576038" y="130020"/>
                </a:lnTo>
                <a:lnTo>
                  <a:pt x="2612027" y="134664"/>
                </a:lnTo>
                <a:lnTo>
                  <a:pt x="2646854" y="145112"/>
                </a:lnTo>
                <a:lnTo>
                  <a:pt x="2675876" y="160203"/>
                </a:lnTo>
                <a:lnTo>
                  <a:pt x="2703736" y="179941"/>
                </a:lnTo>
                <a:lnTo>
                  <a:pt x="2728116" y="203157"/>
                </a:lnTo>
                <a:lnTo>
                  <a:pt x="2752496" y="229857"/>
                </a:lnTo>
                <a:lnTo>
                  <a:pt x="2774553" y="257719"/>
                </a:lnTo>
                <a:lnTo>
                  <a:pt x="2796609" y="286742"/>
                </a:lnTo>
                <a:lnTo>
                  <a:pt x="2818667" y="315765"/>
                </a:lnTo>
                <a:lnTo>
                  <a:pt x="2840723" y="343625"/>
                </a:lnTo>
                <a:lnTo>
                  <a:pt x="2863942" y="370325"/>
                </a:lnTo>
                <a:lnTo>
                  <a:pt x="2890644" y="393546"/>
                </a:lnTo>
                <a:lnTo>
                  <a:pt x="2916183" y="414441"/>
                </a:lnTo>
                <a:lnTo>
                  <a:pt x="2945206" y="430693"/>
                </a:lnTo>
                <a:lnTo>
                  <a:pt x="2976549" y="444624"/>
                </a:lnTo>
                <a:lnTo>
                  <a:pt x="3010216" y="456233"/>
                </a:lnTo>
                <a:lnTo>
                  <a:pt x="3045040" y="466681"/>
                </a:lnTo>
                <a:lnTo>
                  <a:pt x="3079870" y="475968"/>
                </a:lnTo>
                <a:lnTo>
                  <a:pt x="3115857" y="485255"/>
                </a:lnTo>
                <a:lnTo>
                  <a:pt x="3149523" y="495703"/>
                </a:lnTo>
                <a:lnTo>
                  <a:pt x="3183190" y="507312"/>
                </a:lnTo>
                <a:lnTo>
                  <a:pt x="3214533" y="521245"/>
                </a:lnTo>
                <a:lnTo>
                  <a:pt x="3242396" y="538657"/>
                </a:lnTo>
                <a:lnTo>
                  <a:pt x="3249530" y="544494"/>
                </a:lnTo>
                <a:lnTo>
                  <a:pt x="3249530" y="2825596"/>
                </a:lnTo>
                <a:lnTo>
                  <a:pt x="329475" y="2825596"/>
                </a:lnTo>
                <a:lnTo>
                  <a:pt x="315765" y="2815178"/>
                </a:lnTo>
                <a:lnTo>
                  <a:pt x="286744" y="2793119"/>
                </a:lnTo>
                <a:lnTo>
                  <a:pt x="257721" y="2771063"/>
                </a:lnTo>
                <a:lnTo>
                  <a:pt x="229859" y="2749005"/>
                </a:lnTo>
                <a:lnTo>
                  <a:pt x="203159" y="2724626"/>
                </a:lnTo>
                <a:lnTo>
                  <a:pt x="179940" y="2700249"/>
                </a:lnTo>
                <a:lnTo>
                  <a:pt x="160205" y="2672387"/>
                </a:lnTo>
                <a:lnTo>
                  <a:pt x="145114" y="2643364"/>
                </a:lnTo>
                <a:lnTo>
                  <a:pt x="134666" y="2608537"/>
                </a:lnTo>
                <a:lnTo>
                  <a:pt x="130022" y="2572550"/>
                </a:lnTo>
                <a:lnTo>
                  <a:pt x="128860" y="2535400"/>
                </a:lnTo>
                <a:lnTo>
                  <a:pt x="132343" y="2495930"/>
                </a:lnTo>
                <a:lnTo>
                  <a:pt x="136987" y="2456459"/>
                </a:lnTo>
                <a:lnTo>
                  <a:pt x="142791" y="2416989"/>
                </a:lnTo>
                <a:lnTo>
                  <a:pt x="147436" y="2377518"/>
                </a:lnTo>
                <a:lnTo>
                  <a:pt x="149757" y="2338047"/>
                </a:lnTo>
                <a:lnTo>
                  <a:pt x="149757" y="2299737"/>
                </a:lnTo>
                <a:lnTo>
                  <a:pt x="145114" y="2263752"/>
                </a:lnTo>
                <a:lnTo>
                  <a:pt x="135826" y="2227763"/>
                </a:lnTo>
                <a:lnTo>
                  <a:pt x="121895" y="2194096"/>
                </a:lnTo>
                <a:lnTo>
                  <a:pt x="104483" y="2159269"/>
                </a:lnTo>
                <a:lnTo>
                  <a:pt x="84745" y="2124445"/>
                </a:lnTo>
                <a:lnTo>
                  <a:pt x="63852" y="2089616"/>
                </a:lnTo>
                <a:lnTo>
                  <a:pt x="44116" y="2055949"/>
                </a:lnTo>
                <a:lnTo>
                  <a:pt x="26702" y="2019962"/>
                </a:lnTo>
                <a:lnTo>
                  <a:pt x="12771" y="1985135"/>
                </a:lnTo>
                <a:lnTo>
                  <a:pt x="3483" y="1949146"/>
                </a:lnTo>
                <a:lnTo>
                  <a:pt x="0" y="1911998"/>
                </a:lnTo>
                <a:lnTo>
                  <a:pt x="3483" y="1874850"/>
                </a:lnTo>
                <a:lnTo>
                  <a:pt x="12771" y="1838863"/>
                </a:lnTo>
                <a:lnTo>
                  <a:pt x="26702" y="1804034"/>
                </a:lnTo>
                <a:lnTo>
                  <a:pt x="44116" y="1768047"/>
                </a:lnTo>
                <a:lnTo>
                  <a:pt x="63852" y="1734381"/>
                </a:lnTo>
                <a:lnTo>
                  <a:pt x="84745" y="1699556"/>
                </a:lnTo>
                <a:lnTo>
                  <a:pt x="104483" y="1664727"/>
                </a:lnTo>
                <a:lnTo>
                  <a:pt x="121895" y="1629900"/>
                </a:lnTo>
                <a:lnTo>
                  <a:pt x="135826" y="1596234"/>
                </a:lnTo>
                <a:lnTo>
                  <a:pt x="145114" y="1560246"/>
                </a:lnTo>
                <a:lnTo>
                  <a:pt x="149757" y="1524259"/>
                </a:lnTo>
                <a:lnTo>
                  <a:pt x="149757" y="1485949"/>
                </a:lnTo>
                <a:lnTo>
                  <a:pt x="147436" y="1446478"/>
                </a:lnTo>
                <a:lnTo>
                  <a:pt x="142791" y="1407008"/>
                </a:lnTo>
                <a:lnTo>
                  <a:pt x="136987" y="1367537"/>
                </a:lnTo>
                <a:lnTo>
                  <a:pt x="132343" y="1328067"/>
                </a:lnTo>
                <a:lnTo>
                  <a:pt x="128860" y="1288596"/>
                </a:lnTo>
                <a:lnTo>
                  <a:pt x="130022" y="1251448"/>
                </a:lnTo>
                <a:lnTo>
                  <a:pt x="134666" y="1215461"/>
                </a:lnTo>
                <a:lnTo>
                  <a:pt x="145114" y="1180632"/>
                </a:lnTo>
                <a:lnTo>
                  <a:pt x="160205" y="1151611"/>
                </a:lnTo>
                <a:lnTo>
                  <a:pt x="179940" y="1123749"/>
                </a:lnTo>
                <a:lnTo>
                  <a:pt x="203159" y="1099370"/>
                </a:lnTo>
                <a:lnTo>
                  <a:pt x="229859" y="1074993"/>
                </a:lnTo>
                <a:lnTo>
                  <a:pt x="257721" y="1052933"/>
                </a:lnTo>
                <a:lnTo>
                  <a:pt x="286744" y="1030877"/>
                </a:lnTo>
                <a:lnTo>
                  <a:pt x="315765" y="1008821"/>
                </a:lnTo>
                <a:lnTo>
                  <a:pt x="344789" y="986763"/>
                </a:lnTo>
                <a:lnTo>
                  <a:pt x="371489" y="963546"/>
                </a:lnTo>
                <a:lnTo>
                  <a:pt x="394708" y="936846"/>
                </a:lnTo>
                <a:lnTo>
                  <a:pt x="415603" y="911305"/>
                </a:lnTo>
                <a:lnTo>
                  <a:pt x="431856" y="882284"/>
                </a:lnTo>
                <a:lnTo>
                  <a:pt x="445787" y="850938"/>
                </a:lnTo>
                <a:lnTo>
                  <a:pt x="457395" y="817272"/>
                </a:lnTo>
                <a:lnTo>
                  <a:pt x="467843" y="782445"/>
                </a:lnTo>
                <a:lnTo>
                  <a:pt x="477132" y="747618"/>
                </a:lnTo>
                <a:lnTo>
                  <a:pt x="486420" y="711631"/>
                </a:lnTo>
                <a:lnTo>
                  <a:pt x="496868" y="677965"/>
                </a:lnTo>
                <a:lnTo>
                  <a:pt x="508476" y="644298"/>
                </a:lnTo>
                <a:lnTo>
                  <a:pt x="522407" y="612955"/>
                </a:lnTo>
                <a:lnTo>
                  <a:pt x="539819" y="585092"/>
                </a:lnTo>
                <a:lnTo>
                  <a:pt x="560715" y="559553"/>
                </a:lnTo>
                <a:lnTo>
                  <a:pt x="586254" y="538657"/>
                </a:lnTo>
                <a:lnTo>
                  <a:pt x="614119" y="521245"/>
                </a:lnTo>
                <a:lnTo>
                  <a:pt x="645460" y="507312"/>
                </a:lnTo>
                <a:lnTo>
                  <a:pt x="679129" y="495703"/>
                </a:lnTo>
                <a:lnTo>
                  <a:pt x="712793" y="485255"/>
                </a:lnTo>
                <a:lnTo>
                  <a:pt x="748782" y="475968"/>
                </a:lnTo>
                <a:lnTo>
                  <a:pt x="783607" y="466681"/>
                </a:lnTo>
                <a:lnTo>
                  <a:pt x="818436" y="456233"/>
                </a:lnTo>
                <a:lnTo>
                  <a:pt x="852101" y="444624"/>
                </a:lnTo>
                <a:lnTo>
                  <a:pt x="883446" y="430693"/>
                </a:lnTo>
                <a:lnTo>
                  <a:pt x="912469" y="414441"/>
                </a:lnTo>
                <a:lnTo>
                  <a:pt x="938008" y="393546"/>
                </a:lnTo>
                <a:lnTo>
                  <a:pt x="964708" y="370325"/>
                </a:lnTo>
                <a:lnTo>
                  <a:pt x="987927" y="343625"/>
                </a:lnTo>
                <a:lnTo>
                  <a:pt x="1009985" y="315765"/>
                </a:lnTo>
                <a:lnTo>
                  <a:pt x="1032041" y="286742"/>
                </a:lnTo>
                <a:lnTo>
                  <a:pt x="1054097" y="257719"/>
                </a:lnTo>
                <a:lnTo>
                  <a:pt x="1076156" y="229857"/>
                </a:lnTo>
                <a:lnTo>
                  <a:pt x="1100534" y="203157"/>
                </a:lnTo>
                <a:lnTo>
                  <a:pt x="1124914" y="179941"/>
                </a:lnTo>
                <a:lnTo>
                  <a:pt x="1152776" y="160203"/>
                </a:lnTo>
                <a:lnTo>
                  <a:pt x="1181798" y="145112"/>
                </a:lnTo>
                <a:lnTo>
                  <a:pt x="1216625" y="134664"/>
                </a:lnTo>
                <a:lnTo>
                  <a:pt x="1252613" y="130020"/>
                </a:lnTo>
                <a:lnTo>
                  <a:pt x="1289760" y="128860"/>
                </a:lnTo>
                <a:lnTo>
                  <a:pt x="1329231" y="132343"/>
                </a:lnTo>
                <a:lnTo>
                  <a:pt x="1368702" y="136987"/>
                </a:lnTo>
                <a:lnTo>
                  <a:pt x="1408174" y="142791"/>
                </a:lnTo>
                <a:lnTo>
                  <a:pt x="1447643" y="147435"/>
                </a:lnTo>
                <a:lnTo>
                  <a:pt x="1487113" y="149755"/>
                </a:lnTo>
                <a:lnTo>
                  <a:pt x="1525423" y="149755"/>
                </a:lnTo>
                <a:lnTo>
                  <a:pt x="1561413" y="145112"/>
                </a:lnTo>
                <a:lnTo>
                  <a:pt x="1597402" y="135824"/>
                </a:lnTo>
                <a:lnTo>
                  <a:pt x="1632227" y="121895"/>
                </a:lnTo>
                <a:lnTo>
                  <a:pt x="1667054" y="103320"/>
                </a:lnTo>
                <a:lnTo>
                  <a:pt x="1701880" y="84745"/>
                </a:lnTo>
                <a:lnTo>
                  <a:pt x="1736707" y="63850"/>
                </a:lnTo>
                <a:lnTo>
                  <a:pt x="1770374" y="44114"/>
                </a:lnTo>
                <a:lnTo>
                  <a:pt x="1806363" y="26700"/>
                </a:lnTo>
                <a:lnTo>
                  <a:pt x="1841188" y="12769"/>
                </a:lnTo>
                <a:lnTo>
                  <a:pt x="1877177" y="3481"/>
                </a:lnTo>
                <a:close/>
              </a:path>
            </a:pathLst>
          </a:custGeom>
        </p:spPr>
      </p:pic>
      <p:pic>
        <p:nvPicPr>
          <p:cNvPr id="7" name="Picture 6"/>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8643" y="2566512"/>
            <a:ext cx="4896053" cy="2093693"/>
          </a:xfrm>
          <a:prstGeom prst="rect">
            <a:avLst/>
          </a:prstGeom>
        </p:spPr>
      </p:pic>
    </p:spTree>
    <p:extLst>
      <p:ext uri="{BB962C8B-B14F-4D97-AF65-F5344CB8AC3E}">
        <p14:creationId xmlns:p14="http://schemas.microsoft.com/office/powerpoint/2010/main" val="254666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64461-1F7A-DF4A-8A5A-ADEBA7E6F407}"/>
              </a:ext>
            </a:extLst>
          </p:cNvPr>
          <p:cNvSpPr>
            <a:spLocks noGrp="1"/>
          </p:cNvSpPr>
          <p:nvPr>
            <p:ph type="ctrTitle"/>
          </p:nvPr>
        </p:nvSpPr>
        <p:spPr>
          <a:xfrm>
            <a:off x="1078522" y="397348"/>
            <a:ext cx="10318418" cy="3046892"/>
          </a:xfrm>
        </p:spPr>
        <p:txBody>
          <a:bodyPr/>
          <a:lstStyle/>
          <a:p>
            <a:r>
              <a:rPr lang="en-GB"/>
              <a:t>Experiential bases</a:t>
            </a:r>
            <a:endParaRPr lang="en-US"/>
          </a:p>
        </p:txBody>
      </p:sp>
      <p:sp>
        <p:nvSpPr>
          <p:cNvPr id="3" name="Subtitle 2">
            <a:extLst>
              <a:ext uri="{FF2B5EF4-FFF2-40B4-BE49-F238E27FC236}">
                <a16:creationId xmlns:a16="http://schemas.microsoft.com/office/drawing/2014/main" id="{D6DD1A3B-1131-2545-A27F-F0F30DF0DE9E}"/>
              </a:ext>
            </a:extLst>
          </p:cNvPr>
          <p:cNvSpPr>
            <a:spLocks noGrp="1"/>
          </p:cNvSpPr>
          <p:nvPr>
            <p:ph type="subTitle" idx="1"/>
          </p:nvPr>
        </p:nvSpPr>
        <p:spPr/>
        <p:txBody>
          <a:bodyPr/>
          <a:lstStyle/>
          <a:p>
            <a:r>
              <a:rPr lang="en-GB"/>
              <a:t>Experiential pathway </a:t>
            </a: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6239" y="3125073"/>
            <a:ext cx="3989831" cy="1585982"/>
          </a:xfrm>
          <a:prstGeom prst="rect">
            <a:avLst/>
          </a:prstGeom>
        </p:spPr>
      </p:pic>
    </p:spTree>
    <p:extLst>
      <p:ext uri="{BB962C8B-B14F-4D97-AF65-F5344CB8AC3E}">
        <p14:creationId xmlns:p14="http://schemas.microsoft.com/office/powerpoint/2010/main" val="4109594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CCFC-4243-D04B-AF62-936BDE70CA60}"/>
              </a:ext>
            </a:extLst>
          </p:cNvPr>
          <p:cNvSpPr>
            <a:spLocks noGrp="1"/>
          </p:cNvSpPr>
          <p:nvPr>
            <p:ph type="title"/>
          </p:nvPr>
        </p:nvSpPr>
        <p:spPr>
          <a:xfrm>
            <a:off x="1251677" y="645105"/>
            <a:ext cx="4357499" cy="1320855"/>
          </a:xfrm>
        </p:spPr>
        <p:txBody>
          <a:bodyPr>
            <a:normAutofit/>
          </a:bodyPr>
          <a:lstStyle/>
          <a:p>
            <a:r>
              <a:rPr lang="en-GB" sz="4100"/>
              <a:t>The Experiential bases</a:t>
            </a:r>
            <a:endParaRPr lang="en-US" sz="4100"/>
          </a:p>
        </p:txBody>
      </p:sp>
      <p:sp>
        <p:nvSpPr>
          <p:cNvPr id="6" name="Content Placeholder 5">
            <a:extLst>
              <a:ext uri="{FF2B5EF4-FFF2-40B4-BE49-F238E27FC236}">
                <a16:creationId xmlns:a16="http://schemas.microsoft.com/office/drawing/2014/main" id="{F1C1D2D9-58A7-C54B-A1DD-8C47808FC6C7}"/>
              </a:ext>
            </a:extLst>
          </p:cNvPr>
          <p:cNvSpPr>
            <a:spLocks noGrp="1"/>
          </p:cNvSpPr>
          <p:nvPr>
            <p:ph idx="1"/>
          </p:nvPr>
        </p:nvSpPr>
        <p:spPr>
          <a:xfrm>
            <a:off x="1251678" y="2286001"/>
            <a:ext cx="4363595" cy="3593591"/>
          </a:xfrm>
        </p:spPr>
        <p:txBody>
          <a:bodyPr>
            <a:normAutofit/>
          </a:bodyPr>
          <a:lstStyle/>
          <a:p>
            <a:endParaRPr lang="en-GB">
              <a:solidFill>
                <a:schemeClr val="tx1"/>
              </a:solidFill>
            </a:endParaRPr>
          </a:p>
          <a:p>
            <a:endParaRPr lang="en-US">
              <a:solidFill>
                <a:schemeClr val="tx1"/>
              </a:solidFill>
            </a:endParaRPr>
          </a:p>
        </p:txBody>
      </p:sp>
      <p:sp>
        <p:nvSpPr>
          <p:cNvPr id="4" name="Rectangle 3">
            <a:extLst>
              <a:ext uri="{FF2B5EF4-FFF2-40B4-BE49-F238E27FC236}">
                <a16:creationId xmlns:a16="http://schemas.microsoft.com/office/drawing/2014/main" id="{5DE82498-A7A6-E24D-BB69-1F478C745FD9}"/>
              </a:ext>
            </a:extLst>
          </p:cNvPr>
          <p:cNvSpPr/>
          <p:nvPr/>
        </p:nvSpPr>
        <p:spPr>
          <a:xfrm>
            <a:off x="949915" y="1841948"/>
            <a:ext cx="4903770" cy="4791696"/>
          </a:xfrm>
          <a:prstGeom prst="rect">
            <a:avLst/>
          </a:prstGeom>
        </p:spPr>
        <p:txBody>
          <a:bodyPr wrap="square">
            <a:spAutoFit/>
          </a:bodyPr>
          <a:lstStyle/>
          <a:p>
            <a:pPr>
              <a:lnSpc>
                <a:spcPct val="150000"/>
              </a:lnSpc>
              <a:spcAft>
                <a:spcPts val="600"/>
              </a:spcAft>
            </a:pPr>
            <a:r>
              <a:rPr lang="en-GB" sz="1300" kern="1400">
                <a:solidFill>
                  <a:srgbClr val="000000"/>
                </a:solidFill>
                <a:latin typeface="Trebuchet MS" panose="020B0603020202020204" pitchFamily="34" charset="0"/>
              </a:rPr>
              <a:t>The Experiential Pathway is a highly personalised multi-sensory curriculum for students with profound, multiple and / or complex learning, physical and / or medical needs.</a:t>
            </a:r>
          </a:p>
          <a:p>
            <a:pPr>
              <a:lnSpc>
                <a:spcPct val="150000"/>
              </a:lnSpc>
              <a:spcAft>
                <a:spcPts val="600"/>
              </a:spcAft>
            </a:pPr>
            <a:br>
              <a:rPr lang="en-GB" sz="1300" kern="1400">
                <a:solidFill>
                  <a:srgbClr val="000000"/>
                </a:solidFill>
                <a:latin typeface="Trebuchet MS" panose="020B0603020202020204" pitchFamily="34" charset="0"/>
              </a:rPr>
            </a:br>
            <a:r>
              <a:rPr lang="en-GB" sz="1300" kern="1400">
                <a:solidFill>
                  <a:srgbClr val="000000"/>
                </a:solidFill>
                <a:latin typeface="Trebuchet MS" panose="020B0603020202020204" pitchFamily="34" charset="0"/>
              </a:rPr>
              <a:t>Students on this pathway usually stay at Redwood from Year 7 – 14 and are grouped  according to age and / or level of needs. Class sizes are small (between 6 and 8 students) and there is a high level of adult support to give the students the best opportunities to  engage and achieve their goals and aspirations.</a:t>
            </a:r>
          </a:p>
          <a:p>
            <a:pPr>
              <a:lnSpc>
                <a:spcPct val="150000"/>
              </a:lnSpc>
              <a:spcAft>
                <a:spcPts val="600"/>
              </a:spcAft>
            </a:pPr>
            <a:endParaRPr lang="en-GB" sz="1300" kern="1400">
              <a:solidFill>
                <a:srgbClr val="000000"/>
              </a:solidFill>
              <a:latin typeface="Trebuchet MS" panose="020B0603020202020204" pitchFamily="34" charset="0"/>
            </a:endParaRPr>
          </a:p>
          <a:p>
            <a:pPr>
              <a:lnSpc>
                <a:spcPct val="119000"/>
              </a:lnSpc>
              <a:spcAft>
                <a:spcPts val="1800"/>
              </a:spcAft>
            </a:pPr>
            <a:r>
              <a:rPr lang="en-GB" sz="1300" kern="1400">
                <a:solidFill>
                  <a:srgbClr val="000000"/>
                </a:solidFill>
                <a:latin typeface="Trebuchet MS" panose="020B0603020202020204" pitchFamily="34" charset="0"/>
              </a:rPr>
              <a:t>Students are set up to 8 personalised learning intentions per term and the EHCP  outcomes play an integral part in the creation of learning intentions.</a:t>
            </a:r>
          </a:p>
          <a:p>
            <a:pPr>
              <a:lnSpc>
                <a:spcPct val="119000"/>
              </a:lnSpc>
              <a:spcAft>
                <a:spcPts val="600"/>
              </a:spcAft>
            </a:pPr>
            <a:r>
              <a:rPr lang="en-GB" sz="1300" kern="1400">
                <a:solidFill>
                  <a:srgbClr val="000000"/>
                </a:solidFill>
                <a:latin typeface="Calibri" panose="020F0502020204030204" pitchFamily="34" charset="0"/>
              </a:rPr>
              <a:t>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7036" y="2286001"/>
            <a:ext cx="5863676" cy="2330847"/>
          </a:xfrm>
          <a:prstGeom prst="rect">
            <a:avLst/>
          </a:prstGeom>
        </p:spPr>
      </p:pic>
    </p:spTree>
    <p:extLst>
      <p:ext uri="{BB962C8B-B14F-4D97-AF65-F5344CB8AC3E}">
        <p14:creationId xmlns:p14="http://schemas.microsoft.com/office/powerpoint/2010/main" val="3700545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E0563B-33E0-5B4C-8AFA-31E557F582A5}"/>
              </a:ext>
            </a:extLst>
          </p:cNvPr>
          <p:cNvSpPr txBox="1">
            <a:spLocks/>
          </p:cNvSpPr>
          <p:nvPr/>
        </p:nvSpPr>
        <p:spPr>
          <a:xfrm>
            <a:off x="2207568" y="476673"/>
            <a:ext cx="7772400" cy="147002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n-GB"/>
              <a:t>Experiential Bases</a:t>
            </a:r>
          </a:p>
        </p:txBody>
      </p:sp>
      <p:sp>
        <p:nvSpPr>
          <p:cNvPr id="7" name="Subtitle 2">
            <a:extLst>
              <a:ext uri="{FF2B5EF4-FFF2-40B4-BE49-F238E27FC236}">
                <a16:creationId xmlns:a16="http://schemas.microsoft.com/office/drawing/2014/main" id="{C98B2A44-95D7-2C48-AE71-CA8A0378541E}"/>
              </a:ext>
            </a:extLst>
          </p:cNvPr>
          <p:cNvSpPr txBox="1">
            <a:spLocks/>
          </p:cNvSpPr>
          <p:nvPr/>
        </p:nvSpPr>
        <p:spPr>
          <a:xfrm>
            <a:off x="1374047" y="1328564"/>
            <a:ext cx="7920880" cy="1752600"/>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en-GB" sz="3600">
                <a:solidFill>
                  <a:schemeClr val="accent1">
                    <a:lumMod val="75000"/>
                  </a:schemeClr>
                </a:solidFill>
              </a:rPr>
              <a:t>Sensory Experiential Curriculum model  </a:t>
            </a:r>
          </a:p>
          <a:p>
            <a:r>
              <a:rPr lang="en-GB"/>
              <a:t>4 Core Strands: -</a:t>
            </a:r>
          </a:p>
          <a:p>
            <a:r>
              <a:rPr lang="en-GB"/>
              <a:t>Communication</a:t>
            </a:r>
          </a:p>
          <a:p>
            <a:r>
              <a:rPr lang="en-GB"/>
              <a:t>Thinking Skills</a:t>
            </a:r>
          </a:p>
          <a:p>
            <a:r>
              <a:rPr lang="en-GB"/>
              <a:t>Personal, Social and Emotional Development</a:t>
            </a:r>
          </a:p>
          <a:p>
            <a:r>
              <a:rPr lang="en-GB"/>
              <a:t>Physical Development</a:t>
            </a:r>
          </a:p>
        </p:txBody>
      </p:sp>
      <p:pic>
        <p:nvPicPr>
          <p:cNvPr id="9" name="Picture 8">
            <a:extLst>
              <a:ext uri="{FF2B5EF4-FFF2-40B4-BE49-F238E27FC236}">
                <a16:creationId xmlns:a16="http://schemas.microsoft.com/office/drawing/2014/main" id="{7CCE6BDC-FEDE-C247-A5EA-80283376C634}"/>
              </a:ext>
            </a:extLst>
          </p:cNvPr>
          <p:cNvPicPr>
            <a:picLocks noChangeAspect="1"/>
          </p:cNvPicPr>
          <p:nvPr/>
        </p:nvPicPr>
        <p:blipFill>
          <a:blip r:embed="rId2"/>
          <a:stretch>
            <a:fillRect/>
          </a:stretch>
        </p:blipFill>
        <p:spPr>
          <a:xfrm>
            <a:off x="9603328" y="2997344"/>
            <a:ext cx="1826672" cy="1920239"/>
          </a:xfrm>
          <a:prstGeom prst="rect">
            <a:avLst/>
          </a:prstGeom>
        </p:spPr>
      </p:pic>
      <p:pic>
        <p:nvPicPr>
          <p:cNvPr id="11" name="Picture 10">
            <a:extLst>
              <a:ext uri="{FF2B5EF4-FFF2-40B4-BE49-F238E27FC236}">
                <a16:creationId xmlns:a16="http://schemas.microsoft.com/office/drawing/2014/main" id="{1BA52EFE-A953-2946-9D9D-1F93D3D57A08}"/>
              </a:ext>
            </a:extLst>
          </p:cNvPr>
          <p:cNvPicPr>
            <a:picLocks noChangeAspect="1"/>
          </p:cNvPicPr>
          <p:nvPr/>
        </p:nvPicPr>
        <p:blipFill>
          <a:blip r:embed="rId3"/>
          <a:stretch>
            <a:fillRect/>
          </a:stretch>
        </p:blipFill>
        <p:spPr>
          <a:xfrm>
            <a:off x="7202824" y="4215630"/>
            <a:ext cx="2037806" cy="2446427"/>
          </a:xfrm>
          <a:prstGeom prst="rect">
            <a:avLst/>
          </a:prstGeom>
        </p:spPr>
      </p:pic>
      <p:sp>
        <p:nvSpPr>
          <p:cNvPr id="13" name="TextBox 12">
            <a:extLst>
              <a:ext uri="{FF2B5EF4-FFF2-40B4-BE49-F238E27FC236}">
                <a16:creationId xmlns:a16="http://schemas.microsoft.com/office/drawing/2014/main" id="{4087599D-5FBF-444A-AE69-5DB29E78E5A8}"/>
              </a:ext>
            </a:extLst>
          </p:cNvPr>
          <p:cNvSpPr txBox="1"/>
          <p:nvPr/>
        </p:nvSpPr>
        <p:spPr>
          <a:xfrm>
            <a:off x="925475" y="4700179"/>
            <a:ext cx="6096000" cy="1477328"/>
          </a:xfrm>
          <a:prstGeom prst="rect">
            <a:avLst/>
          </a:prstGeom>
          <a:noFill/>
        </p:spPr>
        <p:txBody>
          <a:bodyPr wrap="square" lIns="91440" tIns="45720" rIns="91440" bIns="45720" anchor="t">
            <a:spAutoFit/>
          </a:bodyPr>
          <a:lstStyle/>
          <a:p>
            <a:pPr algn="ctr"/>
            <a:r>
              <a:rPr lang="en-GB" dirty="0"/>
              <a:t>A  four year thematic approach is used as a vehicle to enable students to work towards and / or reach their learning intentions. </a:t>
            </a:r>
            <a:endParaRPr lang="en-GB"/>
          </a:p>
          <a:p>
            <a:pPr algn="ctr"/>
            <a:r>
              <a:rPr lang="en-GB" dirty="0"/>
              <a:t>There are no set subjects and no learning intentions  relating to specific subjects. </a:t>
            </a:r>
            <a:endParaRPr lang="en-US"/>
          </a:p>
        </p:txBody>
      </p:sp>
    </p:spTree>
    <p:extLst>
      <p:ext uri="{BB962C8B-B14F-4D97-AF65-F5344CB8AC3E}">
        <p14:creationId xmlns:p14="http://schemas.microsoft.com/office/powerpoint/2010/main" val="1691533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F4FDF-060C-F24C-AC96-436783EE3A1E}"/>
              </a:ext>
            </a:extLst>
          </p:cNvPr>
          <p:cNvSpPr>
            <a:spLocks noGrp="1"/>
          </p:cNvSpPr>
          <p:nvPr>
            <p:ph type="title"/>
          </p:nvPr>
        </p:nvSpPr>
        <p:spPr>
          <a:xfrm>
            <a:off x="1498254" y="382384"/>
            <a:ext cx="3485534" cy="1503373"/>
          </a:xfrm>
        </p:spPr>
        <p:txBody>
          <a:bodyPr/>
          <a:lstStyle/>
          <a:p>
            <a:r>
              <a:rPr lang="en-GB"/>
              <a:t>Example timetables</a:t>
            </a:r>
            <a:endParaRPr lang="en-US"/>
          </a:p>
        </p:txBody>
      </p:sp>
      <p:graphicFrame>
        <p:nvGraphicFramePr>
          <p:cNvPr id="5" name="Table 4">
            <a:extLst>
              <a:ext uri="{FF2B5EF4-FFF2-40B4-BE49-F238E27FC236}">
                <a16:creationId xmlns:a16="http://schemas.microsoft.com/office/drawing/2014/main" id="{BB1175A4-E5BD-324F-8C18-60C915DD7D81}"/>
              </a:ext>
            </a:extLst>
          </p:cNvPr>
          <p:cNvGraphicFramePr>
            <a:graphicFrameLocks noGrp="1"/>
          </p:cNvGraphicFramePr>
          <p:nvPr/>
        </p:nvGraphicFramePr>
        <p:xfrm>
          <a:off x="206137" y="2862215"/>
          <a:ext cx="6286084" cy="3806316"/>
        </p:xfrm>
        <a:graphic>
          <a:graphicData uri="http://schemas.openxmlformats.org/drawingml/2006/table">
            <a:tbl>
              <a:tblPr firstRow="1" firstCol="1" bandRow="1">
                <a:tableStyleId>{5C22544A-7EE6-4342-B048-85BDC9FD1C3A}</a:tableStyleId>
              </a:tblPr>
              <a:tblGrid>
                <a:gridCol w="475740">
                  <a:extLst>
                    <a:ext uri="{9D8B030D-6E8A-4147-A177-3AD203B41FA5}">
                      <a16:colId xmlns:a16="http://schemas.microsoft.com/office/drawing/2014/main" val="127808825"/>
                    </a:ext>
                  </a:extLst>
                </a:gridCol>
                <a:gridCol w="1094857">
                  <a:extLst>
                    <a:ext uri="{9D8B030D-6E8A-4147-A177-3AD203B41FA5}">
                      <a16:colId xmlns:a16="http://schemas.microsoft.com/office/drawing/2014/main" val="594058200"/>
                    </a:ext>
                  </a:extLst>
                </a:gridCol>
                <a:gridCol w="1280963">
                  <a:extLst>
                    <a:ext uri="{9D8B030D-6E8A-4147-A177-3AD203B41FA5}">
                      <a16:colId xmlns:a16="http://schemas.microsoft.com/office/drawing/2014/main" val="2302715285"/>
                    </a:ext>
                  </a:extLst>
                </a:gridCol>
                <a:gridCol w="1223036">
                  <a:extLst>
                    <a:ext uri="{9D8B030D-6E8A-4147-A177-3AD203B41FA5}">
                      <a16:colId xmlns:a16="http://schemas.microsoft.com/office/drawing/2014/main" val="2522416263"/>
                    </a:ext>
                  </a:extLst>
                </a:gridCol>
                <a:gridCol w="930525">
                  <a:extLst>
                    <a:ext uri="{9D8B030D-6E8A-4147-A177-3AD203B41FA5}">
                      <a16:colId xmlns:a16="http://schemas.microsoft.com/office/drawing/2014/main" val="1865653347"/>
                    </a:ext>
                  </a:extLst>
                </a:gridCol>
                <a:gridCol w="1280963">
                  <a:extLst>
                    <a:ext uri="{9D8B030D-6E8A-4147-A177-3AD203B41FA5}">
                      <a16:colId xmlns:a16="http://schemas.microsoft.com/office/drawing/2014/main" val="433155392"/>
                    </a:ext>
                  </a:extLst>
                </a:gridCol>
              </a:tblGrid>
              <a:tr h="454788">
                <a:tc>
                  <a:txBody>
                    <a:bodyPr/>
                    <a:lstStyle/>
                    <a:p>
                      <a:pPr>
                        <a:lnSpc>
                          <a:spcPct val="107000"/>
                        </a:lnSpc>
                        <a:spcAft>
                          <a:spcPts val="0"/>
                        </a:spcAft>
                      </a:pPr>
                      <a:r>
                        <a:rPr lang="en-GB" sz="12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272" marR="60272" marT="0" marB="0"/>
                </a:tc>
                <a:tc>
                  <a:txBody>
                    <a:bodyPr/>
                    <a:lstStyle/>
                    <a:p>
                      <a:pPr>
                        <a:lnSpc>
                          <a:spcPct val="107000"/>
                        </a:lnSpc>
                        <a:spcAft>
                          <a:spcPts val="0"/>
                        </a:spcAft>
                      </a:pPr>
                      <a:r>
                        <a:rPr lang="en-GB" sz="1100">
                          <a:effectLst/>
                        </a:rPr>
                        <a:t>9.10am – 10am</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272" marR="60272" marT="0" marB="0"/>
                </a:tc>
                <a:tc>
                  <a:txBody>
                    <a:bodyPr/>
                    <a:lstStyle/>
                    <a:p>
                      <a:pPr>
                        <a:lnSpc>
                          <a:spcPct val="107000"/>
                        </a:lnSpc>
                        <a:spcAft>
                          <a:spcPts val="0"/>
                        </a:spcAft>
                      </a:pPr>
                      <a:r>
                        <a:rPr lang="en-GB" sz="1100">
                          <a:effectLst/>
                        </a:rPr>
                        <a:t>10:00-10:50</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272" marR="60272" marT="0" marB="0"/>
                </a:tc>
                <a:tc>
                  <a:txBody>
                    <a:bodyPr/>
                    <a:lstStyle/>
                    <a:p>
                      <a:pPr>
                        <a:lnSpc>
                          <a:spcPct val="107000"/>
                        </a:lnSpc>
                        <a:spcAft>
                          <a:spcPts val="0"/>
                        </a:spcAft>
                      </a:pPr>
                      <a:r>
                        <a:rPr lang="en-GB" sz="1100">
                          <a:effectLst/>
                        </a:rPr>
                        <a:t>11.05 – 11.55</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272" marR="60272" marT="0" marB="0"/>
                </a:tc>
                <a:tc>
                  <a:txBody>
                    <a:bodyPr/>
                    <a:lstStyle/>
                    <a:p>
                      <a:pPr>
                        <a:lnSpc>
                          <a:spcPct val="107000"/>
                        </a:lnSpc>
                        <a:spcAft>
                          <a:spcPts val="0"/>
                        </a:spcAft>
                      </a:pPr>
                      <a:r>
                        <a:rPr lang="en-GB" sz="1100">
                          <a:effectLst/>
                        </a:rPr>
                        <a:t>1:10-2:00</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272" marR="60272" marT="0" marB="0"/>
                </a:tc>
                <a:tc>
                  <a:txBody>
                    <a:bodyPr/>
                    <a:lstStyle/>
                    <a:p>
                      <a:pPr>
                        <a:lnSpc>
                          <a:spcPct val="107000"/>
                        </a:lnSpc>
                        <a:spcAft>
                          <a:spcPts val="0"/>
                        </a:spcAft>
                      </a:pPr>
                      <a:r>
                        <a:rPr lang="en-GB" sz="1100">
                          <a:effectLst/>
                        </a:rPr>
                        <a:t>2:00 – 2:50</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272" marR="60272" marT="0" marB="0"/>
                </a:tc>
                <a:extLst>
                  <a:ext uri="{0D108BD9-81ED-4DB2-BD59-A6C34878D82A}">
                    <a16:rowId xmlns:a16="http://schemas.microsoft.com/office/drawing/2014/main" val="1053407975"/>
                  </a:ext>
                </a:extLst>
              </a:tr>
              <a:tr h="656732">
                <a:tc>
                  <a:txBody>
                    <a:bodyPr/>
                    <a:lstStyle/>
                    <a:p>
                      <a:pPr>
                        <a:lnSpc>
                          <a:spcPct val="107000"/>
                        </a:lnSpc>
                        <a:spcAft>
                          <a:spcPts val="0"/>
                        </a:spcAft>
                      </a:pPr>
                      <a:r>
                        <a:rPr lang="en-GB" sz="1200">
                          <a:effectLst/>
                        </a:rPr>
                        <a:t>Mon</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272" marR="60272" marT="0" marB="0"/>
                </a:tc>
                <a:tc>
                  <a:txBody>
                    <a:bodyPr/>
                    <a:lstStyle/>
                    <a:p>
                      <a:pPr>
                        <a:lnSpc>
                          <a:spcPct val="107000"/>
                        </a:lnSpc>
                        <a:spcAft>
                          <a:spcPts val="0"/>
                        </a:spcAft>
                      </a:pPr>
                      <a:r>
                        <a:rPr lang="en-GB" sz="1100">
                          <a:effectLst/>
                        </a:rPr>
                        <a:t>Routines and SI with communication</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272" marR="60272" marT="0" marB="0"/>
                </a:tc>
                <a:tc>
                  <a:txBody>
                    <a:bodyPr/>
                    <a:lstStyle/>
                    <a:p>
                      <a:pPr>
                        <a:lnSpc>
                          <a:spcPct val="107000"/>
                        </a:lnSpc>
                        <a:spcAft>
                          <a:spcPts val="0"/>
                        </a:spcAft>
                      </a:pPr>
                      <a:r>
                        <a:rPr lang="en-GB" sz="1100">
                          <a:effectLst/>
                        </a:rPr>
                        <a:t>Routines and SI with communication</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272" marR="60272" marT="0" marB="0"/>
                </a:tc>
                <a:tc>
                  <a:txBody>
                    <a:bodyPr/>
                    <a:lstStyle/>
                    <a:p>
                      <a:pPr>
                        <a:lnSpc>
                          <a:spcPct val="107000"/>
                        </a:lnSpc>
                        <a:spcAft>
                          <a:spcPts val="0"/>
                        </a:spcAft>
                      </a:pPr>
                      <a:r>
                        <a:rPr lang="en-GB" sz="1100">
                          <a:effectLst/>
                        </a:rPr>
                        <a:t>Routines and SI with communication</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272" marR="60272" marT="0" marB="0"/>
                </a:tc>
                <a:tc>
                  <a:txBody>
                    <a:bodyPr/>
                    <a:lstStyle/>
                    <a:p>
                      <a:pPr>
                        <a:lnSpc>
                          <a:spcPct val="107000"/>
                        </a:lnSpc>
                        <a:spcAft>
                          <a:spcPts val="0"/>
                        </a:spcAft>
                      </a:pPr>
                      <a:r>
                        <a:rPr lang="en-GB" sz="1100">
                          <a:effectLst/>
                        </a:rPr>
                        <a:t>ICT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272" marR="60272" marT="0" marB="0"/>
                </a:tc>
                <a:tc>
                  <a:txBody>
                    <a:bodyPr/>
                    <a:lstStyle/>
                    <a:p>
                      <a:pPr>
                        <a:lnSpc>
                          <a:spcPct val="107000"/>
                        </a:lnSpc>
                        <a:spcAft>
                          <a:spcPts val="0"/>
                        </a:spcAft>
                      </a:pPr>
                      <a:r>
                        <a:rPr lang="en-GB" sz="1100">
                          <a:effectLst/>
                        </a:rPr>
                        <a:t>ICT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272" marR="60272" marT="0" marB="0"/>
                </a:tc>
                <a:extLst>
                  <a:ext uri="{0D108BD9-81ED-4DB2-BD59-A6C34878D82A}">
                    <a16:rowId xmlns:a16="http://schemas.microsoft.com/office/drawing/2014/main" val="636721116"/>
                  </a:ext>
                </a:extLst>
              </a:tr>
              <a:tr h="654544">
                <a:tc>
                  <a:txBody>
                    <a:bodyPr/>
                    <a:lstStyle/>
                    <a:p>
                      <a:pPr>
                        <a:lnSpc>
                          <a:spcPct val="107000"/>
                        </a:lnSpc>
                        <a:spcAft>
                          <a:spcPts val="0"/>
                        </a:spcAft>
                      </a:pPr>
                      <a:r>
                        <a:rPr lang="en-GB" sz="1200">
                          <a:effectLst/>
                        </a:rPr>
                        <a:t>Tues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272" marR="60272" marT="0" marB="0"/>
                </a:tc>
                <a:tc>
                  <a:txBody>
                    <a:bodyPr/>
                    <a:lstStyle/>
                    <a:p>
                      <a:pPr>
                        <a:lnSpc>
                          <a:spcPct val="107000"/>
                        </a:lnSpc>
                        <a:spcAft>
                          <a:spcPts val="0"/>
                        </a:spcAft>
                      </a:pPr>
                      <a:r>
                        <a:rPr lang="en-GB" sz="1100">
                          <a:effectLst/>
                        </a:rPr>
                        <a:t>Art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272" marR="60272" marT="0" marB="0"/>
                </a:tc>
                <a:tc>
                  <a:txBody>
                    <a:bodyPr/>
                    <a:lstStyle/>
                    <a:p>
                      <a:pPr>
                        <a:lnSpc>
                          <a:spcPct val="107000"/>
                        </a:lnSpc>
                        <a:spcAft>
                          <a:spcPts val="0"/>
                        </a:spcAft>
                      </a:pPr>
                      <a:r>
                        <a:rPr lang="en-GB" sz="1100">
                          <a:effectLst/>
                        </a:rPr>
                        <a:t>Art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272" marR="60272" marT="0" marB="0"/>
                </a:tc>
                <a:tc>
                  <a:txBody>
                    <a:bodyPr/>
                    <a:lstStyle/>
                    <a:p>
                      <a:pPr>
                        <a:lnSpc>
                          <a:spcPct val="107000"/>
                        </a:lnSpc>
                        <a:spcAft>
                          <a:spcPts val="0"/>
                        </a:spcAft>
                      </a:pPr>
                      <a:r>
                        <a:rPr lang="en-GB" sz="1100">
                          <a:effectLst/>
                        </a:rPr>
                        <a:t>Art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272" marR="60272" marT="0" marB="0"/>
                </a:tc>
                <a:tc>
                  <a:txBody>
                    <a:bodyPr/>
                    <a:lstStyle/>
                    <a:p>
                      <a:pPr>
                        <a:lnSpc>
                          <a:spcPct val="107000"/>
                        </a:lnSpc>
                        <a:spcAft>
                          <a:spcPts val="0"/>
                        </a:spcAft>
                      </a:pPr>
                      <a:r>
                        <a:rPr lang="en-GB" sz="1100">
                          <a:effectLst/>
                        </a:rPr>
                        <a:t>Music</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272" marR="60272" marT="0" marB="0"/>
                </a:tc>
                <a:tc>
                  <a:txBody>
                    <a:bodyPr/>
                    <a:lstStyle/>
                    <a:p>
                      <a:pPr>
                        <a:lnSpc>
                          <a:spcPct val="107000"/>
                        </a:lnSpc>
                        <a:spcAft>
                          <a:spcPts val="0"/>
                        </a:spcAft>
                      </a:pPr>
                      <a:r>
                        <a:rPr lang="en-GB" sz="1100">
                          <a:effectLst/>
                        </a:rPr>
                        <a:t>Music</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272" marR="60272" marT="0" marB="0"/>
                </a:tc>
                <a:extLst>
                  <a:ext uri="{0D108BD9-81ED-4DB2-BD59-A6C34878D82A}">
                    <a16:rowId xmlns:a16="http://schemas.microsoft.com/office/drawing/2014/main" val="1590964515"/>
                  </a:ext>
                </a:extLst>
              </a:tr>
              <a:tr h="692854">
                <a:tc>
                  <a:txBody>
                    <a:bodyPr/>
                    <a:lstStyle/>
                    <a:p>
                      <a:pPr>
                        <a:lnSpc>
                          <a:spcPct val="107000"/>
                        </a:lnSpc>
                        <a:spcAft>
                          <a:spcPts val="0"/>
                        </a:spcAft>
                      </a:pPr>
                      <a:r>
                        <a:rPr lang="en-GB" sz="1200">
                          <a:effectLst/>
                        </a:rPr>
                        <a:t>Wed</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272" marR="60272" marT="0" marB="0"/>
                </a:tc>
                <a:tc>
                  <a:txBody>
                    <a:bodyPr/>
                    <a:lstStyle/>
                    <a:p>
                      <a:pPr>
                        <a:lnSpc>
                          <a:spcPct val="107000"/>
                        </a:lnSpc>
                        <a:spcAft>
                          <a:spcPts val="0"/>
                        </a:spcAft>
                      </a:pPr>
                      <a:r>
                        <a:rPr lang="en-GB" sz="1100">
                          <a:effectLst/>
                        </a:rPr>
                        <a:t>MATP</a:t>
                      </a:r>
                      <a:endParaRPr lang="en-GB" sz="1000">
                        <a:effectLst/>
                      </a:endParaRPr>
                    </a:p>
                    <a:p>
                      <a:pPr>
                        <a:lnSpc>
                          <a:spcPct val="107000"/>
                        </a:lnSpc>
                        <a:spcAft>
                          <a:spcPts val="0"/>
                        </a:spcAft>
                      </a:pPr>
                      <a:r>
                        <a:rPr lang="en-GB" sz="1100">
                          <a:effectLst/>
                        </a:rPr>
                        <a:t> </a:t>
                      </a:r>
                      <a:endParaRPr lang="en-GB" sz="1000">
                        <a:effectLst/>
                      </a:endParaRPr>
                    </a:p>
                    <a:p>
                      <a:pPr>
                        <a:lnSpc>
                          <a:spcPct val="107000"/>
                        </a:lnSpc>
                        <a:spcAft>
                          <a:spcPts val="0"/>
                        </a:spcAft>
                      </a:pPr>
                      <a:r>
                        <a:rPr lang="en-GB" sz="11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272" marR="60272" marT="0" marB="0"/>
                </a:tc>
                <a:tc>
                  <a:txBody>
                    <a:bodyPr/>
                    <a:lstStyle/>
                    <a:p>
                      <a:pPr>
                        <a:lnSpc>
                          <a:spcPct val="107000"/>
                        </a:lnSpc>
                        <a:spcAft>
                          <a:spcPts val="0"/>
                        </a:spcAft>
                      </a:pPr>
                      <a:r>
                        <a:rPr lang="en-GB" sz="1100">
                          <a:effectLst/>
                        </a:rPr>
                        <a:t>MATP</a:t>
                      </a:r>
                      <a:endParaRPr lang="en-GB" sz="1000">
                        <a:effectLst/>
                      </a:endParaRPr>
                    </a:p>
                    <a:p>
                      <a:pPr>
                        <a:lnSpc>
                          <a:spcPct val="107000"/>
                        </a:lnSpc>
                        <a:spcAft>
                          <a:spcPts val="0"/>
                        </a:spcAft>
                      </a:pPr>
                      <a:r>
                        <a:rPr lang="en-GB" sz="1100">
                          <a:effectLst/>
                        </a:rPr>
                        <a:t> </a:t>
                      </a:r>
                      <a:endParaRPr lang="en-GB" sz="1000">
                        <a:effectLst/>
                      </a:endParaRPr>
                    </a:p>
                    <a:p>
                      <a:pPr>
                        <a:lnSpc>
                          <a:spcPct val="107000"/>
                        </a:lnSpc>
                        <a:spcAft>
                          <a:spcPts val="0"/>
                        </a:spcAft>
                      </a:pPr>
                      <a:r>
                        <a:rPr lang="en-GB" sz="11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272" marR="60272" marT="0" marB="0"/>
                </a:tc>
                <a:tc>
                  <a:txBody>
                    <a:bodyPr/>
                    <a:lstStyle/>
                    <a:p>
                      <a:pPr>
                        <a:lnSpc>
                          <a:spcPct val="107000"/>
                        </a:lnSpc>
                        <a:spcAft>
                          <a:spcPts val="0"/>
                        </a:spcAft>
                      </a:pPr>
                      <a:r>
                        <a:rPr lang="en-GB" sz="1100">
                          <a:effectLst/>
                        </a:rPr>
                        <a:t>MATP</a:t>
                      </a:r>
                      <a:endParaRPr lang="en-GB" sz="1000">
                        <a:effectLst/>
                      </a:endParaRPr>
                    </a:p>
                    <a:p>
                      <a:pPr>
                        <a:lnSpc>
                          <a:spcPct val="107000"/>
                        </a:lnSpc>
                        <a:spcAft>
                          <a:spcPts val="0"/>
                        </a:spcAft>
                      </a:pPr>
                      <a:r>
                        <a:rPr lang="en-GB" sz="1100">
                          <a:effectLst/>
                        </a:rPr>
                        <a:t> </a:t>
                      </a:r>
                      <a:endParaRPr lang="en-GB" sz="1000">
                        <a:effectLst/>
                      </a:endParaRPr>
                    </a:p>
                    <a:p>
                      <a:pPr>
                        <a:lnSpc>
                          <a:spcPct val="107000"/>
                        </a:lnSpc>
                        <a:spcAft>
                          <a:spcPts val="0"/>
                        </a:spcAft>
                      </a:pPr>
                      <a:r>
                        <a:rPr lang="en-GB" sz="1100">
                          <a:effectLst/>
                          <a:highlight>
                            <a:srgbClr val="00FF00"/>
                          </a:highligh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272" marR="60272" marT="0" marB="0"/>
                </a:tc>
                <a:tc>
                  <a:txBody>
                    <a:bodyPr/>
                    <a:lstStyle/>
                    <a:p>
                      <a:pPr>
                        <a:lnSpc>
                          <a:spcPct val="107000"/>
                        </a:lnSpc>
                        <a:spcAft>
                          <a:spcPts val="0"/>
                        </a:spcAft>
                      </a:pPr>
                      <a:r>
                        <a:rPr lang="en-GB" sz="1100">
                          <a:effectLst/>
                        </a:rPr>
                        <a:t>Wheelchair Dancing</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272" marR="60272" marT="0" marB="0"/>
                </a:tc>
                <a:tc>
                  <a:txBody>
                    <a:bodyPr/>
                    <a:lstStyle/>
                    <a:p>
                      <a:pPr>
                        <a:lnSpc>
                          <a:spcPct val="107000"/>
                        </a:lnSpc>
                        <a:spcAft>
                          <a:spcPts val="0"/>
                        </a:spcAft>
                      </a:pPr>
                      <a:r>
                        <a:rPr lang="en-GB" sz="1100">
                          <a:effectLst/>
                        </a:rPr>
                        <a:t>Wheelchair</a:t>
                      </a:r>
                      <a:endParaRPr lang="en-GB" sz="1000">
                        <a:effectLst/>
                      </a:endParaRPr>
                    </a:p>
                    <a:p>
                      <a:pPr>
                        <a:lnSpc>
                          <a:spcPct val="107000"/>
                        </a:lnSpc>
                        <a:spcAft>
                          <a:spcPts val="0"/>
                        </a:spcAft>
                      </a:pPr>
                      <a:r>
                        <a:rPr lang="en-GB" sz="1100">
                          <a:effectLst/>
                        </a:rPr>
                        <a:t>Dancing</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272" marR="60272" marT="0" marB="0"/>
                </a:tc>
                <a:extLst>
                  <a:ext uri="{0D108BD9-81ED-4DB2-BD59-A6C34878D82A}">
                    <a16:rowId xmlns:a16="http://schemas.microsoft.com/office/drawing/2014/main" val="4217517364"/>
                  </a:ext>
                </a:extLst>
              </a:tr>
              <a:tr h="654544">
                <a:tc>
                  <a:txBody>
                    <a:bodyPr/>
                    <a:lstStyle/>
                    <a:p>
                      <a:pPr>
                        <a:lnSpc>
                          <a:spcPct val="107000"/>
                        </a:lnSpc>
                        <a:spcAft>
                          <a:spcPts val="0"/>
                        </a:spcAft>
                      </a:pPr>
                      <a:r>
                        <a:rPr lang="en-GB" sz="1200">
                          <a:effectLst/>
                        </a:rPr>
                        <a:t>Thurs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272" marR="60272" marT="0" marB="0"/>
                </a:tc>
                <a:tc>
                  <a:txBody>
                    <a:bodyPr/>
                    <a:lstStyle/>
                    <a:p>
                      <a:pPr>
                        <a:lnSpc>
                          <a:spcPct val="107000"/>
                        </a:lnSpc>
                        <a:spcAft>
                          <a:spcPts val="0"/>
                        </a:spcAft>
                      </a:pPr>
                      <a:r>
                        <a:rPr lang="en-GB" sz="1100">
                          <a:effectLst/>
                        </a:rPr>
                        <a:t>Life Skills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272" marR="60272" marT="0" marB="0"/>
                </a:tc>
                <a:tc>
                  <a:txBody>
                    <a:bodyPr/>
                    <a:lstStyle/>
                    <a:p>
                      <a:pPr>
                        <a:lnSpc>
                          <a:spcPct val="107000"/>
                        </a:lnSpc>
                        <a:spcAft>
                          <a:spcPts val="0"/>
                        </a:spcAft>
                      </a:pPr>
                      <a:r>
                        <a:rPr lang="en-GB" sz="1100">
                          <a:effectLst/>
                        </a:rPr>
                        <a:t>Life Skills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272" marR="60272" marT="0" marB="0"/>
                </a:tc>
                <a:tc>
                  <a:txBody>
                    <a:bodyPr/>
                    <a:lstStyle/>
                    <a:p>
                      <a:pPr>
                        <a:lnSpc>
                          <a:spcPct val="107000"/>
                        </a:lnSpc>
                        <a:spcAft>
                          <a:spcPts val="0"/>
                        </a:spcAft>
                      </a:pPr>
                      <a:r>
                        <a:rPr lang="en-GB" sz="1100">
                          <a:effectLst/>
                        </a:rPr>
                        <a:t>Life Skills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272" marR="60272" marT="0" marB="0"/>
                </a:tc>
                <a:tc>
                  <a:txBody>
                    <a:bodyPr/>
                    <a:lstStyle/>
                    <a:p>
                      <a:pPr>
                        <a:lnSpc>
                          <a:spcPct val="107000"/>
                        </a:lnSpc>
                        <a:spcAft>
                          <a:spcPts val="0"/>
                        </a:spcAft>
                      </a:pPr>
                      <a:r>
                        <a:rPr lang="en-GB" sz="1100">
                          <a:effectLst/>
                        </a:rPr>
                        <a:t>Tac Pac</a:t>
                      </a:r>
                      <a:endParaRPr lang="en-GB" sz="1000">
                        <a:effectLst/>
                      </a:endParaRPr>
                    </a:p>
                    <a:p>
                      <a:pPr>
                        <a:lnSpc>
                          <a:spcPct val="107000"/>
                        </a:lnSpc>
                        <a:spcAft>
                          <a:spcPts val="0"/>
                        </a:spcAft>
                      </a:pPr>
                      <a:r>
                        <a:rPr lang="en-GB" sz="1100">
                          <a:effectLst/>
                        </a:rPr>
                        <a:t> </a:t>
                      </a:r>
                      <a:endParaRPr lang="en-GB" sz="1000">
                        <a:effectLst/>
                      </a:endParaRPr>
                    </a:p>
                    <a:p>
                      <a:pPr>
                        <a:lnSpc>
                          <a:spcPct val="107000"/>
                        </a:lnSpc>
                        <a:spcAft>
                          <a:spcPts val="0"/>
                        </a:spcAft>
                      </a:pPr>
                      <a:r>
                        <a:rPr lang="en-GB" sz="11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272" marR="60272" marT="0" marB="0"/>
                </a:tc>
                <a:tc>
                  <a:txBody>
                    <a:bodyPr/>
                    <a:lstStyle/>
                    <a:p>
                      <a:pPr>
                        <a:lnSpc>
                          <a:spcPct val="107000"/>
                        </a:lnSpc>
                        <a:spcAft>
                          <a:spcPts val="0"/>
                        </a:spcAft>
                      </a:pPr>
                      <a:r>
                        <a:rPr lang="en-GB" sz="1100">
                          <a:effectLst/>
                        </a:rPr>
                        <a:t>Tac Pac</a:t>
                      </a:r>
                      <a:endParaRPr lang="en-GB" sz="1000">
                        <a:effectLst/>
                      </a:endParaRPr>
                    </a:p>
                    <a:p>
                      <a:pPr>
                        <a:lnSpc>
                          <a:spcPct val="107000"/>
                        </a:lnSpc>
                        <a:spcAft>
                          <a:spcPts val="0"/>
                        </a:spcAft>
                      </a:pPr>
                      <a:r>
                        <a:rPr lang="en-GB" sz="1100">
                          <a:effectLst/>
                        </a:rPr>
                        <a:t> </a:t>
                      </a:r>
                      <a:endParaRPr lang="en-GB" sz="1000">
                        <a:effectLst/>
                      </a:endParaRPr>
                    </a:p>
                    <a:p>
                      <a:pPr>
                        <a:lnSpc>
                          <a:spcPct val="107000"/>
                        </a:lnSpc>
                        <a:spcAft>
                          <a:spcPts val="0"/>
                        </a:spcAft>
                      </a:pPr>
                      <a:r>
                        <a:rPr lang="en-GB" sz="11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272" marR="60272" marT="0" marB="0"/>
                </a:tc>
                <a:extLst>
                  <a:ext uri="{0D108BD9-81ED-4DB2-BD59-A6C34878D82A}">
                    <a16:rowId xmlns:a16="http://schemas.microsoft.com/office/drawing/2014/main" val="3374718773"/>
                  </a:ext>
                </a:extLst>
              </a:tr>
              <a:tr h="692854">
                <a:tc>
                  <a:txBody>
                    <a:bodyPr/>
                    <a:lstStyle/>
                    <a:p>
                      <a:pPr>
                        <a:lnSpc>
                          <a:spcPct val="107000"/>
                        </a:lnSpc>
                        <a:spcAft>
                          <a:spcPts val="0"/>
                        </a:spcAft>
                      </a:pPr>
                      <a:r>
                        <a:rPr lang="en-GB" sz="1200">
                          <a:effectLst/>
                        </a:rPr>
                        <a:t>Fri</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272" marR="60272" marT="0" marB="0"/>
                </a:tc>
                <a:tc>
                  <a:txBody>
                    <a:bodyPr/>
                    <a:lstStyle/>
                    <a:p>
                      <a:pPr>
                        <a:lnSpc>
                          <a:spcPct val="107000"/>
                        </a:lnSpc>
                        <a:spcAft>
                          <a:spcPts val="0"/>
                        </a:spcAft>
                      </a:pPr>
                      <a:r>
                        <a:rPr lang="en-GB" sz="1100">
                          <a:effectLst/>
                        </a:rPr>
                        <a:t>Communication and SI</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272" marR="60272" marT="0" marB="0"/>
                </a:tc>
                <a:tc>
                  <a:txBody>
                    <a:bodyPr/>
                    <a:lstStyle/>
                    <a:p>
                      <a:pPr>
                        <a:lnSpc>
                          <a:spcPct val="107000"/>
                        </a:lnSpc>
                        <a:spcAft>
                          <a:spcPts val="0"/>
                        </a:spcAft>
                      </a:pPr>
                      <a:r>
                        <a:rPr lang="en-GB" sz="1100">
                          <a:effectLst/>
                        </a:rPr>
                        <a:t>Communication and SI</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272" marR="60272" marT="0" marB="0"/>
                </a:tc>
                <a:tc>
                  <a:txBody>
                    <a:bodyPr/>
                    <a:lstStyle/>
                    <a:p>
                      <a:pPr>
                        <a:lnSpc>
                          <a:spcPct val="107000"/>
                        </a:lnSpc>
                        <a:spcAft>
                          <a:spcPts val="0"/>
                        </a:spcAft>
                      </a:pPr>
                      <a:r>
                        <a:rPr lang="en-GB" sz="1100">
                          <a:effectLst/>
                        </a:rPr>
                        <a:t>Communication and SI</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272" marR="60272" marT="0" marB="0"/>
                </a:tc>
                <a:tc>
                  <a:txBody>
                    <a:bodyPr/>
                    <a:lstStyle/>
                    <a:p>
                      <a:pPr>
                        <a:lnSpc>
                          <a:spcPct val="107000"/>
                        </a:lnSpc>
                        <a:spcAft>
                          <a:spcPts val="0"/>
                        </a:spcAft>
                      </a:pPr>
                      <a:r>
                        <a:rPr lang="en-GB" sz="1100">
                          <a:effectLst/>
                        </a:rPr>
                        <a:t>Leisure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272" marR="60272" marT="0" marB="0"/>
                </a:tc>
                <a:tc>
                  <a:txBody>
                    <a:bodyPr/>
                    <a:lstStyle/>
                    <a:p>
                      <a:pPr>
                        <a:lnSpc>
                          <a:spcPct val="107000"/>
                        </a:lnSpc>
                        <a:spcAft>
                          <a:spcPts val="0"/>
                        </a:spcAft>
                      </a:pPr>
                      <a:r>
                        <a:rPr lang="en-GB" sz="1100">
                          <a:effectLst/>
                        </a:rPr>
                        <a:t>Leisure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0272" marR="60272" marT="0" marB="0"/>
                </a:tc>
                <a:extLst>
                  <a:ext uri="{0D108BD9-81ED-4DB2-BD59-A6C34878D82A}">
                    <a16:rowId xmlns:a16="http://schemas.microsoft.com/office/drawing/2014/main" val="2201339236"/>
                  </a:ext>
                </a:extLst>
              </a:tr>
            </a:tbl>
          </a:graphicData>
        </a:graphic>
      </p:graphicFrame>
      <p:pic>
        <p:nvPicPr>
          <p:cNvPr id="6" name="Picture 6">
            <a:extLst>
              <a:ext uri="{FF2B5EF4-FFF2-40B4-BE49-F238E27FC236}">
                <a16:creationId xmlns:a16="http://schemas.microsoft.com/office/drawing/2014/main" id="{BE06942D-B726-6A40-A90F-59788EF04D62}"/>
              </a:ext>
            </a:extLst>
          </p:cNvPr>
          <p:cNvPicPr>
            <a:picLocks noChangeAspect="1"/>
          </p:cNvPicPr>
          <p:nvPr/>
        </p:nvPicPr>
        <p:blipFill rotWithShape="1">
          <a:blip r:embed="rId2"/>
          <a:srcRect l="875" t="-813" r="1406" b="-3451"/>
          <a:stretch/>
        </p:blipFill>
        <p:spPr>
          <a:xfrm>
            <a:off x="6508747" y="200052"/>
            <a:ext cx="5399424" cy="3387101"/>
          </a:xfrm>
          <a:prstGeom prst="rect">
            <a:avLst/>
          </a:prstGeom>
        </p:spPr>
      </p:pic>
    </p:spTree>
    <p:extLst>
      <p:ext uri="{BB962C8B-B14F-4D97-AF65-F5344CB8AC3E}">
        <p14:creationId xmlns:p14="http://schemas.microsoft.com/office/powerpoint/2010/main" val="3671337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76B08-8CB8-984E-98A2-F504B9744A0D}"/>
              </a:ext>
            </a:extLst>
          </p:cNvPr>
          <p:cNvSpPr>
            <a:spLocks noGrp="1"/>
          </p:cNvSpPr>
          <p:nvPr>
            <p:ph type="title"/>
          </p:nvPr>
        </p:nvSpPr>
        <p:spPr/>
        <p:txBody>
          <a:bodyPr/>
          <a:lstStyle/>
          <a:p>
            <a:r>
              <a:rPr lang="en-GB"/>
              <a:t>Look at what we can do:-</a:t>
            </a:r>
            <a:endParaRPr lang="en-US"/>
          </a:p>
        </p:txBody>
      </p:sp>
      <p:pic>
        <p:nvPicPr>
          <p:cNvPr id="5" name="Picture 4">
            <a:extLst>
              <a:ext uri="{FF2B5EF4-FFF2-40B4-BE49-F238E27FC236}">
                <a16:creationId xmlns:a16="http://schemas.microsoft.com/office/drawing/2014/main" id="{EAC88799-FA3F-8247-86CC-1938E047D2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8594160" y="1128451"/>
            <a:ext cx="2793820" cy="2095366"/>
          </a:xfrm>
          <a:prstGeom prst="rect">
            <a:avLst/>
          </a:prstGeom>
        </p:spPr>
      </p:pic>
      <p:pic>
        <p:nvPicPr>
          <p:cNvPr id="7" name="Picture 6">
            <a:extLst>
              <a:ext uri="{FF2B5EF4-FFF2-40B4-BE49-F238E27FC236}">
                <a16:creationId xmlns:a16="http://schemas.microsoft.com/office/drawing/2014/main" id="{768392AD-209D-D74E-8FC7-D7425BA142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073" y="4001583"/>
            <a:ext cx="2417781" cy="1957750"/>
          </a:xfrm>
          <a:prstGeom prst="rect">
            <a:avLst/>
          </a:prstGeom>
        </p:spPr>
      </p:pic>
      <p:pic>
        <p:nvPicPr>
          <p:cNvPr id="9" name="Picture 8">
            <a:extLst>
              <a:ext uri="{FF2B5EF4-FFF2-40B4-BE49-F238E27FC236}">
                <a16:creationId xmlns:a16="http://schemas.microsoft.com/office/drawing/2014/main" id="{6506B5E6-734F-D042-AB67-AC7CDE2084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571555" y="1655265"/>
            <a:ext cx="2320597" cy="1659467"/>
          </a:xfrm>
          <a:prstGeom prst="rect">
            <a:avLst/>
          </a:prstGeom>
        </p:spPr>
      </p:pic>
      <p:pic>
        <p:nvPicPr>
          <p:cNvPr id="11" name="Picture 10">
            <a:extLst>
              <a:ext uri="{FF2B5EF4-FFF2-40B4-BE49-F238E27FC236}">
                <a16:creationId xmlns:a16="http://schemas.microsoft.com/office/drawing/2014/main" id="{52D9B55E-84BF-DA4B-80B7-781FCC9716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flipV="1">
            <a:off x="5461245" y="1973493"/>
            <a:ext cx="3004961" cy="2070449"/>
          </a:xfrm>
          <a:prstGeom prst="rect">
            <a:avLst/>
          </a:prstGeom>
        </p:spPr>
      </p:pic>
      <p:pic>
        <p:nvPicPr>
          <p:cNvPr id="13" name="Picture 12">
            <a:extLst>
              <a:ext uri="{FF2B5EF4-FFF2-40B4-BE49-F238E27FC236}">
                <a16:creationId xmlns:a16="http://schemas.microsoft.com/office/drawing/2014/main" id="{16EDBB15-A407-0D46-9FF0-D7A28F45B5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014633" y="4001583"/>
            <a:ext cx="1851377" cy="2579984"/>
          </a:xfrm>
          <a:prstGeom prst="rect">
            <a:avLst/>
          </a:prstGeom>
        </p:spPr>
      </p:pic>
      <p:pic>
        <p:nvPicPr>
          <p:cNvPr id="15" name="Picture 14">
            <a:extLst>
              <a:ext uri="{FF2B5EF4-FFF2-40B4-BE49-F238E27FC236}">
                <a16:creationId xmlns:a16="http://schemas.microsoft.com/office/drawing/2014/main" id="{82F45D1F-479E-FE4B-90EF-4C73B6C083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85027" y="4434442"/>
            <a:ext cx="2218267" cy="2193771"/>
          </a:xfrm>
          <a:prstGeom prst="rect">
            <a:avLst/>
          </a:prstGeom>
        </p:spPr>
      </p:pic>
      <p:pic>
        <p:nvPicPr>
          <p:cNvPr id="17" name="Picture 16">
            <a:extLst>
              <a:ext uri="{FF2B5EF4-FFF2-40B4-BE49-F238E27FC236}">
                <a16:creationId xmlns:a16="http://schemas.microsoft.com/office/drawing/2014/main" id="{73648A0C-4CA1-5A41-B11A-0E80DF926B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4541981" y="4115687"/>
            <a:ext cx="2115601" cy="2673527"/>
          </a:xfrm>
          <a:prstGeom prst="rect">
            <a:avLst/>
          </a:prstGeom>
        </p:spPr>
      </p:pic>
    </p:spTree>
    <p:extLst>
      <p:ext uri="{BB962C8B-B14F-4D97-AF65-F5344CB8AC3E}">
        <p14:creationId xmlns:p14="http://schemas.microsoft.com/office/powerpoint/2010/main" val="3435383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fficeArt object" descr="All students in the bases (EXB &amp; EnB) have complex learning needs often working below the national curriculum assessment standards. They need specific support with their communication, social interactions and LifeSkills, therefore, requiring a static model with a holistic/ person centred assessment system (MAPP) compared to a more traditional curriculum model."/>
          <p:cNvSpPr/>
          <p:nvPr/>
        </p:nvSpPr>
        <p:spPr>
          <a:xfrm>
            <a:off x="960120" y="119380"/>
            <a:ext cx="10774361" cy="811371"/>
          </a:xfrm>
          <a:prstGeom prst="roundRect">
            <a:avLst>
              <a:gd name="adj" fmla="val 33749"/>
            </a:avLst>
          </a:prstGeom>
          <a:solidFill>
            <a:srgbClr val="000000"/>
          </a:solidFill>
          <a:ln w="12700" cap="flat">
            <a:noFill/>
            <a:miter lim="400000"/>
          </a:ln>
          <a:effectLst/>
        </p:spPr>
        <p:txBody>
          <a:bodyPr wrap="square" lIns="50800" tIns="50800" rIns="50800" bIns="50800" numCol="1" anchor="ctr">
            <a:noAutofit/>
          </a:bodyPr>
          <a:lstStyle/>
          <a:p>
            <a:pPr algn="ctr">
              <a:spcAft>
                <a:spcPts val="0"/>
              </a:spcAft>
              <a:tabLst>
                <a:tab pos="584200" algn="l"/>
                <a:tab pos="1168400" algn="l"/>
                <a:tab pos="1752600" algn="l"/>
                <a:tab pos="2336800" algn="l"/>
                <a:tab pos="2921000" algn="l"/>
                <a:tab pos="3505200" algn="l"/>
                <a:tab pos="4089400" algn="l"/>
                <a:tab pos="4673600" algn="l"/>
                <a:tab pos="5257800" algn="l"/>
                <a:tab pos="5842000" algn="l"/>
                <a:tab pos="6426200" algn="l"/>
                <a:tab pos="7010400" algn="l"/>
              </a:tabLst>
            </a:pPr>
            <a:r>
              <a:rPr lang="en-US" sz="1400">
                <a:ln>
                  <a:noFill/>
                </a:ln>
                <a:solidFill>
                  <a:srgbClr val="FFFFFF"/>
                </a:solidFill>
                <a:effectLst/>
                <a:latin typeface="Comic Sans MS" panose="030F0702030302020204" pitchFamily="66" charset="0"/>
                <a:ea typeface="Arial Unicode MS"/>
                <a:cs typeface="Arial Unicode MS"/>
              </a:rPr>
              <a:t>All students in the bases (EXB &amp; EnB) have complex learning needs often working below the national curriculum assessment standards. They need specific support with their communication, social interactions and LifeSkills, therefore, requiring a static model with a holistic/ person centered assessment system (MAPP) compared to a more traditional curriculum model.</a:t>
            </a:r>
            <a:endParaRPr lang="en-GB" sz="4400">
              <a:ln>
                <a:noFill/>
              </a:ln>
              <a:solidFill>
                <a:srgbClr val="FFFFFF"/>
              </a:solidFill>
              <a:effectLst/>
              <a:latin typeface="Comic Sans MS" panose="030F0702030302020204" pitchFamily="66" charset="0"/>
              <a:ea typeface="Arial Unicode MS"/>
              <a:cs typeface="Arial Unicode MS"/>
            </a:endParaRPr>
          </a:p>
        </p:txBody>
      </p:sp>
      <p:sp>
        <p:nvSpPr>
          <p:cNvPr id="5" name="officeArt object" descr="Students in the Experiential Bases (ExB) also MAY:…"/>
          <p:cNvSpPr/>
          <p:nvPr/>
        </p:nvSpPr>
        <p:spPr>
          <a:xfrm>
            <a:off x="6416040" y="995046"/>
            <a:ext cx="5318442" cy="1702434"/>
          </a:xfrm>
          <a:prstGeom prst="roundRect">
            <a:avLst>
              <a:gd name="adj" fmla="val 15399"/>
            </a:avLst>
          </a:prstGeom>
          <a:solidFill>
            <a:srgbClr val="DA15A8"/>
          </a:solidFill>
          <a:ln w="12700" cap="flat">
            <a:noFill/>
            <a:miter lim="400000"/>
          </a:ln>
          <a:effectLst/>
        </p:spPr>
        <p:txBody>
          <a:bodyPr wrap="square" lIns="50800" tIns="50800" rIns="50800" bIns="50800" numCol="1" anchor="t">
            <a:noAutofit/>
          </a:bodyPr>
          <a:lstStyle/>
          <a:p>
            <a:pPr algn="ctr">
              <a:spcAft>
                <a:spcPts val="0"/>
              </a:spcAft>
              <a:tabLst>
                <a:tab pos="584200" algn="l"/>
                <a:tab pos="1168400" algn="l"/>
                <a:tab pos="1752600" algn="l"/>
                <a:tab pos="2336800" algn="l"/>
                <a:tab pos="2921000" algn="l"/>
                <a:tab pos="3505200" algn="l"/>
              </a:tabLst>
            </a:pPr>
            <a:r>
              <a:rPr lang="en-US" sz="1400" b="1">
                <a:ln>
                  <a:noFill/>
                </a:ln>
                <a:solidFill>
                  <a:srgbClr val="FFFFFF"/>
                </a:solidFill>
                <a:effectLst/>
                <a:latin typeface="Comic Sans MS" panose="030F0702030302020204" pitchFamily="66" charset="0"/>
                <a:ea typeface="Arial Unicode MS"/>
                <a:cs typeface="Arial Unicode MS"/>
              </a:rPr>
              <a:t>Students in the Experiential Bases (</a:t>
            </a:r>
            <a:r>
              <a:rPr lang="en-US" sz="1400" b="1" err="1">
                <a:ln>
                  <a:noFill/>
                </a:ln>
                <a:solidFill>
                  <a:srgbClr val="FFFFFF"/>
                </a:solidFill>
                <a:effectLst/>
                <a:latin typeface="Comic Sans MS" panose="030F0702030302020204" pitchFamily="66" charset="0"/>
                <a:ea typeface="Arial Unicode MS"/>
                <a:cs typeface="Arial Unicode MS"/>
              </a:rPr>
              <a:t>ExB</a:t>
            </a:r>
            <a:r>
              <a:rPr lang="en-US" sz="1400" b="1">
                <a:ln>
                  <a:noFill/>
                </a:ln>
                <a:solidFill>
                  <a:srgbClr val="FFFFFF"/>
                </a:solidFill>
                <a:effectLst/>
                <a:latin typeface="Comic Sans MS" panose="030F0702030302020204" pitchFamily="66" charset="0"/>
                <a:ea typeface="Arial Unicode MS"/>
                <a:cs typeface="Arial Unicode MS"/>
              </a:rPr>
              <a:t>) also MAY:</a:t>
            </a:r>
            <a:endParaRPr lang="en-GB" sz="3600">
              <a:ln>
                <a:noFill/>
              </a:ln>
              <a:solidFill>
                <a:srgbClr val="FFFFFF"/>
              </a:solidFill>
              <a:effectLst/>
              <a:latin typeface="Comic Sans MS" panose="030F0702030302020204" pitchFamily="66" charset="0"/>
              <a:ea typeface="Arial Unicode MS"/>
              <a:cs typeface="Arial Unicode MS"/>
            </a:endParaRPr>
          </a:p>
          <a:p>
            <a:pPr algn="ctr">
              <a:spcAft>
                <a:spcPts val="0"/>
              </a:spcAft>
              <a:tabLst>
                <a:tab pos="584200" algn="l"/>
                <a:tab pos="1168400" algn="l"/>
                <a:tab pos="1752600" algn="l"/>
                <a:tab pos="2336800" algn="l"/>
                <a:tab pos="2921000" algn="l"/>
                <a:tab pos="3505200" algn="l"/>
              </a:tabLst>
            </a:pPr>
            <a:r>
              <a:rPr lang="en-US" sz="1400" b="1">
                <a:ln>
                  <a:noFill/>
                </a:ln>
                <a:solidFill>
                  <a:srgbClr val="FFFFFF"/>
                </a:solidFill>
                <a:effectLst/>
                <a:latin typeface="Comic Sans MS" panose="030F0702030302020204" pitchFamily="66" charset="0"/>
                <a:ea typeface="Marker Felt"/>
                <a:cs typeface="Marker Felt"/>
              </a:rPr>
              <a:t> </a:t>
            </a:r>
            <a:endParaRPr lang="en-GB" sz="3600">
              <a:ln>
                <a:noFill/>
              </a:ln>
              <a:solidFill>
                <a:srgbClr val="FFFFFF"/>
              </a:solidFill>
              <a:effectLst/>
              <a:latin typeface="Comic Sans MS" panose="030F0702030302020204" pitchFamily="66" charset="0"/>
              <a:ea typeface="Arial Unicode MS"/>
              <a:cs typeface="Arial Unicode MS"/>
            </a:endParaRPr>
          </a:p>
          <a:p>
            <a:pPr algn="ctr">
              <a:spcAft>
                <a:spcPts val="0"/>
              </a:spcAft>
              <a:tabLst>
                <a:tab pos="584200" algn="l"/>
                <a:tab pos="1168400" algn="l"/>
                <a:tab pos="1752600" algn="l"/>
                <a:tab pos="2336800" algn="l"/>
                <a:tab pos="2921000" algn="l"/>
                <a:tab pos="3505200" algn="l"/>
              </a:tabLst>
            </a:pPr>
            <a:r>
              <a:rPr lang="en-US" sz="1400" b="1">
                <a:ln>
                  <a:noFill/>
                </a:ln>
                <a:solidFill>
                  <a:srgbClr val="FFFFFF"/>
                </a:solidFill>
                <a:effectLst/>
                <a:latin typeface="Comic Sans MS" panose="030F0702030302020204" pitchFamily="66" charset="0"/>
                <a:ea typeface="Marker Felt"/>
                <a:cs typeface="Marker Felt"/>
              </a:rPr>
              <a:t> </a:t>
            </a:r>
            <a:endParaRPr lang="en-GB" sz="3600">
              <a:ln>
                <a:noFill/>
              </a:ln>
              <a:solidFill>
                <a:srgbClr val="FFFFFF"/>
              </a:solidFill>
              <a:effectLst/>
              <a:latin typeface="Comic Sans MS" panose="030F0702030302020204" pitchFamily="66" charset="0"/>
              <a:ea typeface="Arial Unicode MS"/>
              <a:cs typeface="Arial Unicode MS"/>
            </a:endParaRPr>
          </a:p>
          <a:p>
            <a:pPr algn="ctr">
              <a:spcAft>
                <a:spcPts val="0"/>
              </a:spcAft>
              <a:tabLst>
                <a:tab pos="584200" algn="l"/>
                <a:tab pos="1168400" algn="l"/>
                <a:tab pos="1752600" algn="l"/>
                <a:tab pos="2336800" algn="l"/>
                <a:tab pos="2921000" algn="l"/>
                <a:tab pos="3505200" algn="l"/>
              </a:tabLst>
            </a:pPr>
            <a:r>
              <a:rPr lang="en-US" sz="1400" b="1">
                <a:ln>
                  <a:noFill/>
                </a:ln>
                <a:solidFill>
                  <a:srgbClr val="FFFFFF"/>
                </a:solidFill>
                <a:effectLst/>
                <a:latin typeface="Comic Sans MS" panose="030F0702030302020204" pitchFamily="66" charset="0"/>
                <a:ea typeface="Arial Unicode MS"/>
                <a:cs typeface="Arial Unicode MS"/>
              </a:rPr>
              <a:t>- require a multi sensory approach to learning</a:t>
            </a:r>
            <a:endParaRPr lang="en-GB" sz="3600">
              <a:ln>
                <a:noFill/>
              </a:ln>
              <a:solidFill>
                <a:srgbClr val="FFFFFF"/>
              </a:solidFill>
              <a:effectLst/>
              <a:latin typeface="Comic Sans MS" panose="030F0702030302020204" pitchFamily="66" charset="0"/>
              <a:ea typeface="Arial Unicode MS"/>
              <a:cs typeface="Arial Unicode MS"/>
            </a:endParaRPr>
          </a:p>
          <a:p>
            <a:pPr algn="ctr">
              <a:spcAft>
                <a:spcPts val="0"/>
              </a:spcAft>
              <a:tabLst>
                <a:tab pos="584200" algn="l"/>
                <a:tab pos="1168400" algn="l"/>
                <a:tab pos="1752600" algn="l"/>
                <a:tab pos="2336800" algn="l"/>
                <a:tab pos="2921000" algn="l"/>
                <a:tab pos="3505200" algn="l"/>
              </a:tabLst>
            </a:pPr>
            <a:r>
              <a:rPr lang="en-US" sz="1400" b="1">
                <a:ln>
                  <a:noFill/>
                </a:ln>
                <a:solidFill>
                  <a:srgbClr val="FFFFFF"/>
                </a:solidFill>
                <a:effectLst/>
                <a:latin typeface="Comic Sans MS" panose="030F0702030302020204" pitchFamily="66" charset="0"/>
                <a:ea typeface="Arial Unicode MS"/>
                <a:cs typeface="Arial Unicode MS"/>
              </a:rPr>
              <a:t>- may also have complex physical and/or medical needs</a:t>
            </a:r>
            <a:r>
              <a:rPr lang="en-US" sz="1200" b="1">
                <a:ln>
                  <a:noFill/>
                </a:ln>
                <a:solidFill>
                  <a:srgbClr val="FFFFFF"/>
                </a:solidFill>
                <a:effectLst/>
                <a:latin typeface="Marker Felt"/>
                <a:ea typeface="Arial Unicode MS"/>
                <a:cs typeface="Arial Unicode MS"/>
              </a:rPr>
              <a:t>.</a:t>
            </a:r>
            <a:endParaRPr lang="en-GB" sz="3200">
              <a:ln>
                <a:noFill/>
              </a:ln>
              <a:solidFill>
                <a:srgbClr val="FFFFFF"/>
              </a:solidFill>
              <a:effectLst/>
              <a:latin typeface="Helvetica Neue Medium"/>
              <a:ea typeface="Arial Unicode MS"/>
              <a:cs typeface="Arial Unicode MS"/>
            </a:endParaRPr>
          </a:p>
        </p:txBody>
      </p:sp>
      <p:sp>
        <p:nvSpPr>
          <p:cNvPr id="6" name="officeArt object" descr="Students in the Engage Bases (EnB) also MAY:…"/>
          <p:cNvSpPr/>
          <p:nvPr/>
        </p:nvSpPr>
        <p:spPr>
          <a:xfrm>
            <a:off x="960120" y="995046"/>
            <a:ext cx="5349240" cy="1702434"/>
          </a:xfrm>
          <a:prstGeom prst="roundRect">
            <a:avLst>
              <a:gd name="adj" fmla="val 15130"/>
            </a:avLst>
          </a:prstGeom>
          <a:solidFill>
            <a:srgbClr val="834186"/>
          </a:solidFill>
          <a:ln w="12700" cap="flat">
            <a:noFill/>
            <a:miter lim="400000"/>
          </a:ln>
          <a:effectLst/>
        </p:spPr>
        <p:txBody>
          <a:bodyPr wrap="square" lIns="50800" tIns="50800" rIns="50800" bIns="50800" numCol="1" anchor="ctr">
            <a:noAutofit/>
          </a:bodyPr>
          <a:lstStyle/>
          <a:p>
            <a:pPr algn="ctr">
              <a:lnSpc>
                <a:spcPct val="125000"/>
              </a:lnSpc>
              <a:spcAft>
                <a:spcPts val="0"/>
              </a:spcAft>
              <a:tabLst>
                <a:tab pos="584200" algn="l"/>
                <a:tab pos="1168400" algn="l"/>
                <a:tab pos="1752600" algn="l"/>
                <a:tab pos="2336800" algn="l"/>
                <a:tab pos="2921000" algn="l"/>
                <a:tab pos="3505200" algn="l"/>
              </a:tabLst>
            </a:pPr>
            <a:r>
              <a:rPr lang="en-US" sz="1050">
                <a:ln>
                  <a:noFill/>
                </a:ln>
                <a:solidFill>
                  <a:srgbClr val="FFFFFF"/>
                </a:solidFill>
                <a:effectLst/>
                <a:latin typeface="Comic Sans MS" panose="030F0702030302020204" pitchFamily="66" charset="0"/>
                <a:ea typeface="Arial Unicode MS"/>
                <a:cs typeface="Arial Unicode MS"/>
              </a:rPr>
              <a:t>Students in the Engage Bases (EnB) also MAY:</a:t>
            </a:r>
            <a:endParaRPr lang="en-GB" sz="3600">
              <a:ln>
                <a:noFill/>
              </a:ln>
              <a:solidFill>
                <a:srgbClr val="FFFFFF"/>
              </a:solidFill>
              <a:effectLst/>
              <a:latin typeface="Comic Sans MS" panose="030F0702030302020204" pitchFamily="66" charset="0"/>
              <a:ea typeface="Arial Unicode MS"/>
              <a:cs typeface="Arial Unicode MS"/>
            </a:endParaRPr>
          </a:p>
          <a:p>
            <a:pPr algn="ctr">
              <a:lnSpc>
                <a:spcPct val="125000"/>
              </a:lnSpc>
              <a:spcAft>
                <a:spcPts val="0"/>
              </a:spcAft>
              <a:tabLst>
                <a:tab pos="584200" algn="l"/>
                <a:tab pos="1168400" algn="l"/>
                <a:tab pos="1752600" algn="l"/>
                <a:tab pos="2336800" algn="l"/>
                <a:tab pos="2921000" algn="l"/>
                <a:tab pos="3505200" algn="l"/>
              </a:tabLst>
            </a:pPr>
            <a:r>
              <a:rPr lang="en-US" sz="1050">
                <a:ln>
                  <a:noFill/>
                </a:ln>
                <a:solidFill>
                  <a:srgbClr val="FFFFFF"/>
                </a:solidFill>
                <a:effectLst/>
                <a:latin typeface="Comic Sans MS" panose="030F0702030302020204" pitchFamily="66" charset="0"/>
                <a:ea typeface="Arial Unicode MS"/>
                <a:cs typeface="Arial Unicode MS"/>
              </a:rPr>
              <a:t>- have a diagnosis of Autism and/or display ‘classically autistic’ traits, where specialist ASC/ motivation strategies such as </a:t>
            </a:r>
            <a:r>
              <a:rPr lang="ar-SA" sz="1050">
                <a:ln>
                  <a:noFill/>
                </a:ln>
                <a:solidFill>
                  <a:srgbClr val="FFFFFF"/>
                </a:solidFill>
                <a:effectLst/>
                <a:latin typeface="Comic Sans MS" panose="030F0702030302020204" pitchFamily="66" charset="0"/>
                <a:ea typeface="Arial Unicode MS"/>
                <a:cs typeface="Arial Unicode MS"/>
              </a:rPr>
              <a:t>‘</a:t>
            </a:r>
            <a:r>
              <a:rPr lang="en-US" sz="1050">
                <a:ln>
                  <a:noFill/>
                </a:ln>
                <a:solidFill>
                  <a:srgbClr val="FFFFFF"/>
                </a:solidFill>
                <a:effectLst/>
                <a:latin typeface="Comic Sans MS" panose="030F0702030302020204" pitchFamily="66" charset="0"/>
                <a:ea typeface="Arial Unicode MS"/>
                <a:cs typeface="Arial Unicode MS"/>
              </a:rPr>
              <a:t>work first, then choose</a:t>
            </a:r>
            <a:r>
              <a:rPr lang="ar-SA" sz="1050">
                <a:ln>
                  <a:noFill/>
                </a:ln>
                <a:solidFill>
                  <a:srgbClr val="FFFFFF"/>
                </a:solidFill>
                <a:effectLst/>
                <a:latin typeface="Comic Sans MS" panose="030F0702030302020204" pitchFamily="66" charset="0"/>
                <a:ea typeface="Arial Unicode MS"/>
                <a:cs typeface="Arial Unicode MS"/>
              </a:rPr>
              <a:t>’ </a:t>
            </a:r>
            <a:r>
              <a:rPr lang="en-US" sz="1050">
                <a:ln>
                  <a:noFill/>
                </a:ln>
                <a:solidFill>
                  <a:srgbClr val="FFFFFF"/>
                </a:solidFill>
                <a:effectLst/>
                <a:latin typeface="Comic Sans MS" panose="030F0702030302020204" pitchFamily="66" charset="0"/>
                <a:ea typeface="Arial Unicode MS"/>
                <a:cs typeface="Arial Unicode MS"/>
              </a:rPr>
              <a:t>are needed</a:t>
            </a:r>
            <a:endParaRPr lang="en-GB" sz="3600">
              <a:ln>
                <a:noFill/>
              </a:ln>
              <a:solidFill>
                <a:srgbClr val="FFFFFF"/>
              </a:solidFill>
              <a:effectLst/>
              <a:latin typeface="Comic Sans MS" panose="030F0702030302020204" pitchFamily="66" charset="0"/>
              <a:ea typeface="Arial Unicode MS"/>
              <a:cs typeface="Arial Unicode MS"/>
            </a:endParaRPr>
          </a:p>
          <a:p>
            <a:pPr algn="ctr">
              <a:lnSpc>
                <a:spcPct val="125000"/>
              </a:lnSpc>
              <a:spcAft>
                <a:spcPts val="0"/>
              </a:spcAft>
              <a:tabLst>
                <a:tab pos="584200" algn="l"/>
                <a:tab pos="1168400" algn="l"/>
                <a:tab pos="1752600" algn="l"/>
                <a:tab pos="2336800" algn="l"/>
                <a:tab pos="2921000" algn="l"/>
                <a:tab pos="3505200" algn="l"/>
              </a:tabLst>
            </a:pPr>
            <a:r>
              <a:rPr lang="en-US" sz="1050">
                <a:ln>
                  <a:noFill/>
                </a:ln>
                <a:solidFill>
                  <a:srgbClr val="FFFFFF"/>
                </a:solidFill>
                <a:effectLst/>
                <a:latin typeface="Comic Sans MS" panose="030F0702030302020204" pitchFamily="66" charset="0"/>
                <a:ea typeface="Arial Unicode MS"/>
                <a:cs typeface="Arial Unicode MS"/>
              </a:rPr>
              <a:t>- need specific support including sensory integration to regulate their emotions/ challenging </a:t>
            </a:r>
            <a:r>
              <a:rPr lang="en-US" sz="1050" err="1">
                <a:ln>
                  <a:noFill/>
                </a:ln>
                <a:solidFill>
                  <a:srgbClr val="FFFFFF"/>
                </a:solidFill>
                <a:effectLst/>
                <a:latin typeface="Comic Sans MS" panose="030F0702030302020204" pitchFamily="66" charset="0"/>
                <a:ea typeface="Arial Unicode MS"/>
                <a:cs typeface="Arial Unicode MS"/>
              </a:rPr>
              <a:t>behaviour</a:t>
            </a:r>
            <a:endParaRPr lang="en-GB" sz="3600">
              <a:ln>
                <a:noFill/>
              </a:ln>
              <a:solidFill>
                <a:srgbClr val="FFFFFF"/>
              </a:solidFill>
              <a:effectLst/>
              <a:latin typeface="Comic Sans MS" panose="030F0702030302020204" pitchFamily="66" charset="0"/>
              <a:ea typeface="Arial Unicode MS"/>
              <a:cs typeface="Arial Unicode MS"/>
            </a:endParaRPr>
          </a:p>
          <a:p>
            <a:pPr algn="ctr">
              <a:lnSpc>
                <a:spcPct val="125000"/>
              </a:lnSpc>
              <a:spcAft>
                <a:spcPts val="0"/>
              </a:spcAft>
              <a:tabLst>
                <a:tab pos="584200" algn="l"/>
                <a:tab pos="1168400" algn="l"/>
                <a:tab pos="1752600" algn="l"/>
                <a:tab pos="2336800" algn="l"/>
                <a:tab pos="2921000" algn="l"/>
                <a:tab pos="3505200" algn="l"/>
              </a:tabLst>
            </a:pPr>
            <a:r>
              <a:rPr lang="en-US" sz="1050">
                <a:ln>
                  <a:noFill/>
                </a:ln>
                <a:solidFill>
                  <a:srgbClr val="FFFFFF"/>
                </a:solidFill>
                <a:effectLst/>
                <a:latin typeface="Comic Sans MS" panose="030F0702030302020204" pitchFamily="66" charset="0"/>
                <a:ea typeface="Arial Unicode MS"/>
                <a:cs typeface="Arial Unicode MS"/>
              </a:rPr>
              <a:t>-  benefit from a more structured environment with smaller group sizes, consistent staffing &amp; routines where possible</a:t>
            </a:r>
            <a:endParaRPr lang="en-GB" sz="3600">
              <a:ln>
                <a:noFill/>
              </a:ln>
              <a:solidFill>
                <a:srgbClr val="FFFFFF"/>
              </a:solidFill>
              <a:effectLst/>
              <a:latin typeface="Comic Sans MS" panose="030F0702030302020204" pitchFamily="66" charset="0"/>
              <a:ea typeface="Arial Unicode MS"/>
              <a:cs typeface="Arial Unicode MS"/>
            </a:endParaRPr>
          </a:p>
        </p:txBody>
      </p:sp>
      <p:sp>
        <p:nvSpPr>
          <p:cNvPr id="10" name="officeArt object" descr="All students are assessed using the Mapping &amp; Assessing Personal Progress (MAPP) under the following areas:"/>
          <p:cNvSpPr/>
          <p:nvPr/>
        </p:nvSpPr>
        <p:spPr>
          <a:xfrm>
            <a:off x="1014412" y="4686809"/>
            <a:ext cx="8595360" cy="596611"/>
          </a:xfrm>
          <a:prstGeom prst="roundRect">
            <a:avLst>
              <a:gd name="adj" fmla="val 37387"/>
            </a:avLst>
          </a:prstGeom>
          <a:solidFill>
            <a:schemeClr val="accent4">
              <a:hueOff val="-476017"/>
              <a:lumOff val="-10042"/>
            </a:schemeClr>
          </a:solidFill>
          <a:ln w="12700" cap="flat">
            <a:noFill/>
            <a:miter lim="400000"/>
          </a:ln>
          <a:effectLst/>
        </p:spPr>
        <p:txBody>
          <a:bodyPr wrap="square" lIns="50800" tIns="50800" rIns="50800" bIns="50800" numCol="1" anchor="ctr">
            <a:noAutofit/>
          </a:bodyPr>
          <a:lstStyle/>
          <a:p>
            <a:pPr algn="ctr">
              <a:spcAft>
                <a:spcPts val="0"/>
              </a:spcAft>
              <a:tabLst>
                <a:tab pos="584200" algn="l"/>
                <a:tab pos="1168400" algn="l"/>
                <a:tab pos="1752600" algn="l"/>
                <a:tab pos="2336800" algn="l"/>
                <a:tab pos="2921000" algn="l"/>
                <a:tab pos="3505200" algn="l"/>
                <a:tab pos="4089400" algn="l"/>
                <a:tab pos="4673600" algn="l"/>
                <a:tab pos="5257800" algn="l"/>
                <a:tab pos="5842000" algn="l"/>
                <a:tab pos="6426200" algn="l"/>
                <a:tab pos="7010400" algn="l"/>
              </a:tabLst>
            </a:pPr>
            <a:r>
              <a:rPr lang="en-US" sz="1200">
                <a:ln>
                  <a:noFill/>
                </a:ln>
                <a:solidFill>
                  <a:srgbClr val="FFFFFF"/>
                </a:solidFill>
                <a:effectLst/>
                <a:latin typeface="Comic Sans MS" panose="030F0702030302020204" pitchFamily="66" charset="0"/>
                <a:ea typeface="Arial Unicode MS"/>
                <a:cs typeface="Arial Unicode MS"/>
              </a:rPr>
              <a:t>All students are assessed using the Mapping &amp; Assessing Personal Progress (MAPP) under the following areas:</a:t>
            </a:r>
            <a:endParaRPr lang="en-GB" sz="3200">
              <a:ln>
                <a:noFill/>
              </a:ln>
              <a:solidFill>
                <a:srgbClr val="FFFFFF"/>
              </a:solidFill>
              <a:effectLst/>
              <a:latin typeface="Comic Sans MS" panose="030F0702030302020204" pitchFamily="66" charset="0"/>
              <a:ea typeface="Arial Unicode MS"/>
              <a:cs typeface="Arial Unicode MS"/>
            </a:endParaRPr>
          </a:p>
        </p:txBody>
      </p:sp>
      <p:sp>
        <p:nvSpPr>
          <p:cNvPr id="11" name="officeArt object" descr="Communication &amp; Interaction"/>
          <p:cNvSpPr/>
          <p:nvPr/>
        </p:nvSpPr>
        <p:spPr>
          <a:xfrm>
            <a:off x="3367787" y="5457412"/>
            <a:ext cx="685800" cy="307340"/>
          </a:xfrm>
          <a:custGeom>
            <a:avLst/>
            <a:gdLst/>
            <a:ahLst/>
            <a:cxnLst>
              <a:cxn ang="0">
                <a:pos x="wd2" y="hd2"/>
              </a:cxn>
              <a:cxn ang="5400000">
                <a:pos x="wd2" y="hd2"/>
              </a:cxn>
              <a:cxn ang="10800000">
                <a:pos x="wd2" y="hd2"/>
              </a:cxn>
              <a:cxn ang="16200000">
                <a:pos x="wd2" y="hd2"/>
              </a:cxn>
            </a:cxnLst>
            <a:rect l="0" t="0" r="r" b="b"/>
            <a:pathLst>
              <a:path w="21375" h="20959" extrusionOk="0">
                <a:moveTo>
                  <a:pt x="13664" y="7"/>
                </a:moveTo>
                <a:cubicBezTo>
                  <a:pt x="13051" y="69"/>
                  <a:pt x="12495" y="551"/>
                  <a:pt x="12126" y="1269"/>
                </a:cubicBezTo>
                <a:cubicBezTo>
                  <a:pt x="11094" y="3275"/>
                  <a:pt x="10277" y="3264"/>
                  <a:pt x="9247" y="1269"/>
                </a:cubicBezTo>
                <a:cubicBezTo>
                  <a:pt x="8507" y="-164"/>
                  <a:pt x="7032" y="-641"/>
                  <a:pt x="5823" y="1269"/>
                </a:cubicBezTo>
                <a:cubicBezTo>
                  <a:pt x="4198" y="3840"/>
                  <a:pt x="1572" y="7316"/>
                  <a:pt x="329" y="8932"/>
                </a:cubicBezTo>
                <a:cubicBezTo>
                  <a:pt x="-42" y="9415"/>
                  <a:pt x="-113" y="10521"/>
                  <a:pt x="184" y="11205"/>
                </a:cubicBezTo>
                <a:cubicBezTo>
                  <a:pt x="1477" y="14185"/>
                  <a:pt x="5037" y="20959"/>
                  <a:pt x="10686" y="20959"/>
                </a:cubicBezTo>
                <a:cubicBezTo>
                  <a:pt x="16339" y="20959"/>
                  <a:pt x="19899" y="14179"/>
                  <a:pt x="21190" y="11202"/>
                </a:cubicBezTo>
                <a:cubicBezTo>
                  <a:pt x="21487" y="10518"/>
                  <a:pt x="21417" y="9412"/>
                  <a:pt x="21047" y="8928"/>
                </a:cubicBezTo>
                <a:cubicBezTo>
                  <a:pt x="19746" y="7227"/>
                  <a:pt x="16941" y="3505"/>
                  <a:pt x="15549" y="1269"/>
                </a:cubicBezTo>
                <a:cubicBezTo>
                  <a:pt x="14948" y="304"/>
                  <a:pt x="14277" y="-55"/>
                  <a:pt x="13664" y="7"/>
                </a:cubicBezTo>
                <a:close/>
                <a:moveTo>
                  <a:pt x="10184" y="8476"/>
                </a:moveTo>
                <a:cubicBezTo>
                  <a:pt x="10496" y="8473"/>
                  <a:pt x="10686" y="8476"/>
                  <a:pt x="10686" y="8476"/>
                </a:cubicBezTo>
                <a:cubicBezTo>
                  <a:pt x="10686" y="8476"/>
                  <a:pt x="13746" y="8400"/>
                  <a:pt x="15344" y="9071"/>
                </a:cubicBezTo>
                <a:cubicBezTo>
                  <a:pt x="16942" y="9741"/>
                  <a:pt x="20509" y="10096"/>
                  <a:pt x="20411" y="10155"/>
                </a:cubicBezTo>
                <a:cubicBezTo>
                  <a:pt x="9918" y="16394"/>
                  <a:pt x="962" y="10155"/>
                  <a:pt x="962" y="10155"/>
                </a:cubicBezTo>
                <a:cubicBezTo>
                  <a:pt x="1064" y="10155"/>
                  <a:pt x="4429" y="9741"/>
                  <a:pt x="6027" y="9071"/>
                </a:cubicBezTo>
                <a:cubicBezTo>
                  <a:pt x="7226" y="8568"/>
                  <a:pt x="9248" y="8486"/>
                  <a:pt x="10184" y="8476"/>
                </a:cubicBezTo>
                <a:close/>
              </a:path>
            </a:pathLst>
          </a:custGeom>
          <a:solidFill>
            <a:srgbClr val="000000"/>
          </a:solidFill>
          <a:ln w="12700" cap="flat">
            <a:noFill/>
            <a:miter lim="400000"/>
          </a:ln>
          <a:effectLst/>
          <a:extLst>
            <a:ext uri="{C572A759-6A51-4108-AA02-DFA0A04FC94B}">
              <ma14:wrappingTextBoxFlag xmlns="" xmlns:wp="http://schemas.openxmlformats.org/drawingml/2006/wordprocessingDrawing" xmlns:w="http://schemas.openxmlformats.org/wordprocessingml/2006/main" xmlns:w10="urn:schemas-microsoft-com:office:word" xmlns:w14="http://schemas.microsoft.com/office/word/2010/wordml" xmlns:wps="http://schemas.microsoft.com/office/word/2010/wordprocessingShape" xmlns:wpg="http://schemas.microsoft.com/office/word/2010/wordprocessingGroup" xmlns:mc="http://schemas.openxmlformats.org/markup-compatibility/2006" xmlns:v="urn:schemas-microsoft-com:vml" xmlns:o="urn:schemas-microsoft-com:office:office" xmlns:m="http://schemas.openxmlformats.org/officeDocument/2006/math" xmlns:ma14="http://schemas.microsoft.com/office/mac/drawingml/2011/main" xmlns:lc="http://schemas.openxmlformats.org/drawingml/2006/lockedCanvas" val="1"/>
            </a:ext>
          </a:extLst>
        </p:spPr>
        <p:txBody>
          <a:bodyPr wrap="square" lIns="50800" tIns="50800" rIns="50800" bIns="50800" numCol="1" anchor="ctr">
            <a:noAutofit/>
          </a:bodyPr>
          <a:lstStyle/>
          <a:p>
            <a:pPr algn="ctr">
              <a:spcAft>
                <a:spcPts val="0"/>
              </a:spcAft>
            </a:pPr>
            <a:endParaRPr lang="en-GB" sz="2200">
              <a:ln>
                <a:noFill/>
              </a:ln>
              <a:solidFill>
                <a:srgbClr val="FFFFFF"/>
              </a:solidFill>
              <a:effectLst/>
              <a:latin typeface="Helvetica Neue Medium"/>
              <a:ea typeface="Arial Unicode MS"/>
              <a:cs typeface="Arial Unicode MS"/>
            </a:endParaRPr>
          </a:p>
        </p:txBody>
      </p:sp>
      <p:sp>
        <p:nvSpPr>
          <p:cNvPr id="12" name="officeArt object" descr="Gear"/>
          <p:cNvSpPr/>
          <p:nvPr/>
        </p:nvSpPr>
        <p:spPr>
          <a:xfrm>
            <a:off x="1335146" y="5697078"/>
            <a:ext cx="589282" cy="513871"/>
          </a:xfrm>
          <a:custGeom>
            <a:avLst/>
            <a:gdLst/>
            <a:ahLst/>
            <a:cxnLst>
              <a:cxn ang="0">
                <a:pos x="wd2" y="hd2"/>
              </a:cxn>
              <a:cxn ang="5400000">
                <a:pos x="wd2" y="hd2"/>
              </a:cxn>
              <a:cxn ang="10800000">
                <a:pos x="wd2" y="hd2"/>
              </a:cxn>
              <a:cxn ang="16200000">
                <a:pos x="wd2" y="hd2"/>
              </a:cxn>
            </a:cxnLst>
            <a:rect l="0" t="0" r="r" b="b"/>
            <a:pathLst>
              <a:path w="21532" h="21555" extrusionOk="0">
                <a:moveTo>
                  <a:pt x="12837" y="21553"/>
                </a:moveTo>
                <a:cubicBezTo>
                  <a:pt x="12731" y="21566"/>
                  <a:pt x="12661" y="21517"/>
                  <a:pt x="12588" y="21383"/>
                </a:cubicBezTo>
                <a:cubicBezTo>
                  <a:pt x="12292" y="20834"/>
                  <a:pt x="11969" y="20297"/>
                  <a:pt x="11661" y="19754"/>
                </a:cubicBezTo>
                <a:cubicBezTo>
                  <a:pt x="11547" y="19554"/>
                  <a:pt x="11418" y="19456"/>
                  <a:pt x="11153" y="19482"/>
                </a:cubicBezTo>
                <a:cubicBezTo>
                  <a:pt x="10691" y="19527"/>
                  <a:pt x="10220" y="19523"/>
                  <a:pt x="9759" y="19443"/>
                </a:cubicBezTo>
                <a:cubicBezTo>
                  <a:pt x="9550" y="19407"/>
                  <a:pt x="9432" y="19460"/>
                  <a:pt x="9318" y="19638"/>
                </a:cubicBezTo>
                <a:cubicBezTo>
                  <a:pt x="8969" y="20185"/>
                  <a:pt x="8594" y="20714"/>
                  <a:pt x="8243" y="21260"/>
                </a:cubicBezTo>
                <a:cubicBezTo>
                  <a:pt x="8145" y="21413"/>
                  <a:pt x="8068" y="21433"/>
                  <a:pt x="7905" y="21357"/>
                </a:cubicBezTo>
                <a:cubicBezTo>
                  <a:pt x="6845" y="20867"/>
                  <a:pt x="5781" y="20381"/>
                  <a:pt x="4712" y="19911"/>
                </a:cubicBezTo>
                <a:cubicBezTo>
                  <a:pt x="4517" y="19825"/>
                  <a:pt x="4517" y="19735"/>
                  <a:pt x="4567" y="19559"/>
                </a:cubicBezTo>
                <a:cubicBezTo>
                  <a:pt x="4742" y="18947"/>
                  <a:pt x="4890" y="18328"/>
                  <a:pt x="5065" y="17716"/>
                </a:cubicBezTo>
                <a:cubicBezTo>
                  <a:pt x="5122" y="17517"/>
                  <a:pt x="5098" y="17385"/>
                  <a:pt x="4932" y="17249"/>
                </a:cubicBezTo>
                <a:cubicBezTo>
                  <a:pt x="4561" y="16945"/>
                  <a:pt x="4227" y="16596"/>
                  <a:pt x="3950" y="16207"/>
                </a:cubicBezTo>
                <a:cubicBezTo>
                  <a:pt x="3802" y="16000"/>
                  <a:pt x="3648" y="15982"/>
                  <a:pt x="3439" y="16025"/>
                </a:cubicBezTo>
                <a:cubicBezTo>
                  <a:pt x="2827" y="16150"/>
                  <a:pt x="2213" y="16260"/>
                  <a:pt x="1605" y="16399"/>
                </a:cubicBezTo>
                <a:cubicBezTo>
                  <a:pt x="1409" y="16444"/>
                  <a:pt x="1325" y="16402"/>
                  <a:pt x="1257" y="16217"/>
                </a:cubicBezTo>
                <a:cubicBezTo>
                  <a:pt x="856" y="15132"/>
                  <a:pt x="449" y="14049"/>
                  <a:pt x="35" y="12969"/>
                </a:cubicBezTo>
                <a:cubicBezTo>
                  <a:pt x="-34" y="12788"/>
                  <a:pt x="-6" y="12698"/>
                  <a:pt x="173" y="12601"/>
                </a:cubicBezTo>
                <a:cubicBezTo>
                  <a:pt x="722" y="12304"/>
                  <a:pt x="1256" y="11981"/>
                  <a:pt x="1798" y="11673"/>
                </a:cubicBezTo>
                <a:cubicBezTo>
                  <a:pt x="2001" y="11558"/>
                  <a:pt x="2093" y="11428"/>
                  <a:pt x="2064" y="11163"/>
                </a:cubicBezTo>
                <a:cubicBezTo>
                  <a:pt x="2014" y="10700"/>
                  <a:pt x="2039" y="10229"/>
                  <a:pt x="2116" y="9767"/>
                </a:cubicBezTo>
                <a:cubicBezTo>
                  <a:pt x="2151" y="9557"/>
                  <a:pt x="2089" y="9440"/>
                  <a:pt x="1913" y="9327"/>
                </a:cubicBezTo>
                <a:cubicBezTo>
                  <a:pt x="1367" y="8977"/>
                  <a:pt x="837" y="8602"/>
                  <a:pt x="291" y="8252"/>
                </a:cubicBezTo>
                <a:cubicBezTo>
                  <a:pt x="136" y="8152"/>
                  <a:pt x="124" y="8073"/>
                  <a:pt x="199" y="7912"/>
                </a:cubicBezTo>
                <a:cubicBezTo>
                  <a:pt x="688" y="6850"/>
                  <a:pt x="1172" y="5787"/>
                  <a:pt x="1642" y="4718"/>
                </a:cubicBezTo>
                <a:cubicBezTo>
                  <a:pt x="1728" y="4521"/>
                  <a:pt x="1818" y="4523"/>
                  <a:pt x="1994" y="4573"/>
                </a:cubicBezTo>
                <a:cubicBezTo>
                  <a:pt x="2605" y="4748"/>
                  <a:pt x="3223" y="4904"/>
                  <a:pt x="3839" y="5066"/>
                </a:cubicBezTo>
                <a:cubicBezTo>
                  <a:pt x="3930" y="5090"/>
                  <a:pt x="4023" y="5104"/>
                  <a:pt x="4118" y="5123"/>
                </a:cubicBezTo>
                <a:cubicBezTo>
                  <a:pt x="4164" y="5070"/>
                  <a:pt x="4202" y="5023"/>
                  <a:pt x="4241" y="4979"/>
                </a:cubicBezTo>
                <a:cubicBezTo>
                  <a:pt x="4568" y="4611"/>
                  <a:pt x="4922" y="4268"/>
                  <a:pt x="5319" y="3982"/>
                </a:cubicBezTo>
                <a:cubicBezTo>
                  <a:pt x="5534" y="3827"/>
                  <a:pt x="5572" y="3670"/>
                  <a:pt x="5524" y="3441"/>
                </a:cubicBezTo>
                <a:cubicBezTo>
                  <a:pt x="5398" y="2830"/>
                  <a:pt x="5287" y="2216"/>
                  <a:pt x="5149" y="1608"/>
                </a:cubicBezTo>
                <a:cubicBezTo>
                  <a:pt x="5105" y="1413"/>
                  <a:pt x="5145" y="1326"/>
                  <a:pt x="5331" y="1258"/>
                </a:cubicBezTo>
                <a:cubicBezTo>
                  <a:pt x="6415" y="857"/>
                  <a:pt x="7497" y="449"/>
                  <a:pt x="8576" y="35"/>
                </a:cubicBezTo>
                <a:cubicBezTo>
                  <a:pt x="8757" y="-34"/>
                  <a:pt x="8847" y="-8"/>
                  <a:pt x="8944" y="172"/>
                </a:cubicBezTo>
                <a:cubicBezTo>
                  <a:pt x="9241" y="721"/>
                  <a:pt x="9562" y="1256"/>
                  <a:pt x="9871" y="1798"/>
                </a:cubicBezTo>
                <a:cubicBezTo>
                  <a:pt x="9985" y="1997"/>
                  <a:pt x="10110" y="2103"/>
                  <a:pt x="10378" y="2074"/>
                </a:cubicBezTo>
                <a:cubicBezTo>
                  <a:pt x="10828" y="2027"/>
                  <a:pt x="11291" y="2021"/>
                  <a:pt x="11737" y="2110"/>
                </a:cubicBezTo>
                <a:cubicBezTo>
                  <a:pt x="12009" y="2164"/>
                  <a:pt x="12126" y="2050"/>
                  <a:pt x="12252" y="1857"/>
                </a:cubicBezTo>
                <a:cubicBezTo>
                  <a:pt x="12593" y="1334"/>
                  <a:pt x="12952" y="822"/>
                  <a:pt x="13290" y="296"/>
                </a:cubicBezTo>
                <a:cubicBezTo>
                  <a:pt x="13387" y="144"/>
                  <a:pt x="13463" y="123"/>
                  <a:pt x="13628" y="199"/>
                </a:cubicBezTo>
                <a:cubicBezTo>
                  <a:pt x="14687" y="689"/>
                  <a:pt x="15750" y="1173"/>
                  <a:pt x="16819" y="1643"/>
                </a:cubicBezTo>
                <a:cubicBezTo>
                  <a:pt x="17012" y="1728"/>
                  <a:pt x="17018" y="1817"/>
                  <a:pt x="16967" y="1995"/>
                </a:cubicBezTo>
                <a:cubicBezTo>
                  <a:pt x="16791" y="2607"/>
                  <a:pt x="16644" y="3226"/>
                  <a:pt x="16469" y="3839"/>
                </a:cubicBezTo>
                <a:cubicBezTo>
                  <a:pt x="16412" y="4036"/>
                  <a:pt x="16433" y="4169"/>
                  <a:pt x="16600" y="4305"/>
                </a:cubicBezTo>
                <a:cubicBezTo>
                  <a:pt x="16971" y="4609"/>
                  <a:pt x="17305" y="4957"/>
                  <a:pt x="17584" y="5346"/>
                </a:cubicBezTo>
                <a:cubicBezTo>
                  <a:pt x="17730" y="5549"/>
                  <a:pt x="17880" y="5575"/>
                  <a:pt x="18092" y="5531"/>
                </a:cubicBezTo>
                <a:cubicBezTo>
                  <a:pt x="18703" y="5404"/>
                  <a:pt x="19318" y="5295"/>
                  <a:pt x="19926" y="5157"/>
                </a:cubicBezTo>
                <a:cubicBezTo>
                  <a:pt x="20121" y="5113"/>
                  <a:pt x="20207" y="5151"/>
                  <a:pt x="20276" y="5337"/>
                </a:cubicBezTo>
                <a:cubicBezTo>
                  <a:pt x="20676" y="6422"/>
                  <a:pt x="21084" y="7505"/>
                  <a:pt x="21497" y="8585"/>
                </a:cubicBezTo>
                <a:cubicBezTo>
                  <a:pt x="21566" y="8765"/>
                  <a:pt x="21541" y="8858"/>
                  <a:pt x="21361" y="8955"/>
                </a:cubicBezTo>
                <a:cubicBezTo>
                  <a:pt x="20812" y="9252"/>
                  <a:pt x="20278" y="9573"/>
                  <a:pt x="19736" y="9881"/>
                </a:cubicBezTo>
                <a:cubicBezTo>
                  <a:pt x="19535" y="9996"/>
                  <a:pt x="19439" y="10124"/>
                  <a:pt x="19468" y="10392"/>
                </a:cubicBezTo>
                <a:cubicBezTo>
                  <a:pt x="19519" y="10854"/>
                  <a:pt x="19493" y="11325"/>
                  <a:pt x="19416" y="11787"/>
                </a:cubicBezTo>
                <a:cubicBezTo>
                  <a:pt x="19381" y="11996"/>
                  <a:pt x="19443" y="12113"/>
                  <a:pt x="19620" y="12227"/>
                </a:cubicBezTo>
                <a:cubicBezTo>
                  <a:pt x="20166" y="12577"/>
                  <a:pt x="20694" y="12952"/>
                  <a:pt x="21240" y="13303"/>
                </a:cubicBezTo>
                <a:cubicBezTo>
                  <a:pt x="21393" y="13401"/>
                  <a:pt x="21411" y="13480"/>
                  <a:pt x="21336" y="13643"/>
                </a:cubicBezTo>
                <a:cubicBezTo>
                  <a:pt x="20846" y="14704"/>
                  <a:pt x="20362" y="15767"/>
                  <a:pt x="19892" y="16837"/>
                </a:cubicBezTo>
                <a:cubicBezTo>
                  <a:pt x="19806" y="17032"/>
                  <a:pt x="19717" y="17032"/>
                  <a:pt x="19541" y="16981"/>
                </a:cubicBezTo>
                <a:cubicBezTo>
                  <a:pt x="18917" y="16804"/>
                  <a:pt x="18286" y="16650"/>
                  <a:pt x="17662" y="16475"/>
                </a:cubicBezTo>
                <a:cubicBezTo>
                  <a:pt x="17490" y="16426"/>
                  <a:pt x="17378" y="16452"/>
                  <a:pt x="17261" y="16596"/>
                </a:cubicBezTo>
                <a:cubicBezTo>
                  <a:pt x="16959" y="16970"/>
                  <a:pt x="16599" y="17292"/>
                  <a:pt x="16213" y="17572"/>
                </a:cubicBezTo>
                <a:cubicBezTo>
                  <a:pt x="16001" y="17727"/>
                  <a:pt x="15960" y="17883"/>
                  <a:pt x="16008" y="18113"/>
                </a:cubicBezTo>
                <a:cubicBezTo>
                  <a:pt x="16135" y="18724"/>
                  <a:pt x="16245" y="19338"/>
                  <a:pt x="16383" y="19946"/>
                </a:cubicBezTo>
                <a:cubicBezTo>
                  <a:pt x="16428" y="20142"/>
                  <a:pt x="16387" y="20228"/>
                  <a:pt x="16201" y="20297"/>
                </a:cubicBezTo>
                <a:cubicBezTo>
                  <a:pt x="15118" y="20697"/>
                  <a:pt x="14036" y="21105"/>
                  <a:pt x="12956" y="21519"/>
                </a:cubicBezTo>
                <a:cubicBezTo>
                  <a:pt x="12911" y="21536"/>
                  <a:pt x="12873" y="21548"/>
                  <a:pt x="12837" y="21553"/>
                </a:cubicBezTo>
                <a:close/>
                <a:moveTo>
                  <a:pt x="10766" y="15737"/>
                </a:moveTo>
                <a:cubicBezTo>
                  <a:pt x="13503" y="15737"/>
                  <a:pt x="15722" y="13516"/>
                  <a:pt x="15722" y="10777"/>
                </a:cubicBezTo>
                <a:cubicBezTo>
                  <a:pt x="15722" y="8038"/>
                  <a:pt x="13503" y="5817"/>
                  <a:pt x="10766" y="5817"/>
                </a:cubicBezTo>
                <a:cubicBezTo>
                  <a:pt x="8030" y="5817"/>
                  <a:pt x="5810" y="8038"/>
                  <a:pt x="5810" y="10777"/>
                </a:cubicBezTo>
                <a:cubicBezTo>
                  <a:pt x="5810" y="13516"/>
                  <a:pt x="8030" y="15737"/>
                  <a:pt x="10766" y="15737"/>
                </a:cubicBezTo>
                <a:close/>
              </a:path>
            </a:pathLst>
          </a:custGeom>
          <a:solidFill>
            <a:srgbClr val="000000"/>
          </a:solidFill>
          <a:ln w="12700" cap="flat">
            <a:noFill/>
            <a:miter lim="400000"/>
          </a:ln>
          <a:effectLst/>
        </p:spPr>
        <p:txBody>
          <a:bodyPr/>
          <a:lstStyle/>
          <a:p>
            <a:endParaRPr lang="en-GB"/>
          </a:p>
        </p:txBody>
      </p:sp>
      <p:sp>
        <p:nvSpPr>
          <p:cNvPr id="13" name="officeArt object" descr="Brain"/>
          <p:cNvSpPr/>
          <p:nvPr/>
        </p:nvSpPr>
        <p:spPr>
          <a:xfrm>
            <a:off x="7715776" y="5406507"/>
            <a:ext cx="613886" cy="420526"/>
          </a:xfrm>
          <a:custGeom>
            <a:avLst/>
            <a:gdLst/>
            <a:ahLst/>
            <a:cxnLst>
              <a:cxn ang="0">
                <a:pos x="wd2" y="hd2"/>
              </a:cxn>
              <a:cxn ang="5400000">
                <a:pos x="wd2" y="hd2"/>
              </a:cxn>
              <a:cxn ang="10800000">
                <a:pos x="wd2" y="hd2"/>
              </a:cxn>
              <a:cxn ang="16200000">
                <a:pos x="wd2" y="hd2"/>
              </a:cxn>
            </a:cxnLst>
            <a:rect l="0" t="0" r="r" b="b"/>
            <a:pathLst>
              <a:path w="20765" h="21427" extrusionOk="0">
                <a:moveTo>
                  <a:pt x="7654" y="1"/>
                </a:moveTo>
                <a:cubicBezTo>
                  <a:pt x="6294" y="20"/>
                  <a:pt x="4753" y="903"/>
                  <a:pt x="4110" y="2532"/>
                </a:cubicBezTo>
                <a:cubicBezTo>
                  <a:pt x="4110" y="2532"/>
                  <a:pt x="4104" y="2532"/>
                  <a:pt x="4104" y="2532"/>
                </a:cubicBezTo>
                <a:cubicBezTo>
                  <a:pt x="3722" y="3624"/>
                  <a:pt x="3929" y="4445"/>
                  <a:pt x="3945" y="4495"/>
                </a:cubicBezTo>
                <a:cubicBezTo>
                  <a:pt x="3976" y="4602"/>
                  <a:pt x="3935" y="4724"/>
                  <a:pt x="3855" y="4767"/>
                </a:cubicBezTo>
                <a:cubicBezTo>
                  <a:pt x="3839" y="4774"/>
                  <a:pt x="3828" y="4781"/>
                  <a:pt x="3812" y="4781"/>
                </a:cubicBezTo>
                <a:cubicBezTo>
                  <a:pt x="3743" y="4788"/>
                  <a:pt x="3679" y="4730"/>
                  <a:pt x="3653" y="4644"/>
                </a:cubicBezTo>
                <a:cubicBezTo>
                  <a:pt x="3642" y="4595"/>
                  <a:pt x="3430" y="3790"/>
                  <a:pt x="3722" y="2691"/>
                </a:cubicBezTo>
                <a:cubicBezTo>
                  <a:pt x="3754" y="2562"/>
                  <a:pt x="3690" y="2425"/>
                  <a:pt x="3590" y="2425"/>
                </a:cubicBezTo>
                <a:cubicBezTo>
                  <a:pt x="1950" y="2425"/>
                  <a:pt x="273" y="5524"/>
                  <a:pt x="347" y="7372"/>
                </a:cubicBezTo>
                <a:cubicBezTo>
                  <a:pt x="353" y="7515"/>
                  <a:pt x="475" y="7579"/>
                  <a:pt x="555" y="7493"/>
                </a:cubicBezTo>
                <a:cubicBezTo>
                  <a:pt x="778" y="7236"/>
                  <a:pt x="1021" y="7029"/>
                  <a:pt x="1281" y="6886"/>
                </a:cubicBezTo>
                <a:cubicBezTo>
                  <a:pt x="1350" y="6850"/>
                  <a:pt x="1429" y="6879"/>
                  <a:pt x="1472" y="6964"/>
                </a:cubicBezTo>
                <a:cubicBezTo>
                  <a:pt x="1530" y="7078"/>
                  <a:pt x="1487" y="7236"/>
                  <a:pt x="1397" y="7279"/>
                </a:cubicBezTo>
                <a:cubicBezTo>
                  <a:pt x="1036" y="7471"/>
                  <a:pt x="750" y="7772"/>
                  <a:pt x="516" y="8129"/>
                </a:cubicBezTo>
                <a:cubicBezTo>
                  <a:pt x="-529" y="10034"/>
                  <a:pt x="140" y="12853"/>
                  <a:pt x="1392" y="14423"/>
                </a:cubicBezTo>
                <a:cubicBezTo>
                  <a:pt x="1610" y="14680"/>
                  <a:pt x="1833" y="14902"/>
                  <a:pt x="2056" y="15088"/>
                </a:cubicBezTo>
                <a:cubicBezTo>
                  <a:pt x="2156" y="15166"/>
                  <a:pt x="2358" y="15310"/>
                  <a:pt x="2352" y="15324"/>
                </a:cubicBezTo>
                <a:cubicBezTo>
                  <a:pt x="3759" y="16381"/>
                  <a:pt x="5347" y="16295"/>
                  <a:pt x="5973" y="16216"/>
                </a:cubicBezTo>
                <a:cubicBezTo>
                  <a:pt x="6105" y="16202"/>
                  <a:pt x="6238" y="16244"/>
                  <a:pt x="6344" y="16344"/>
                </a:cubicBezTo>
                <a:cubicBezTo>
                  <a:pt x="6567" y="16543"/>
                  <a:pt x="8073" y="17950"/>
                  <a:pt x="10605" y="17872"/>
                </a:cubicBezTo>
                <a:cubicBezTo>
                  <a:pt x="11231" y="17850"/>
                  <a:pt x="12001" y="17751"/>
                  <a:pt x="12824" y="17401"/>
                </a:cubicBezTo>
                <a:cubicBezTo>
                  <a:pt x="13912" y="16937"/>
                  <a:pt x="14755" y="15760"/>
                  <a:pt x="14686" y="14325"/>
                </a:cubicBezTo>
                <a:cubicBezTo>
                  <a:pt x="14506" y="12369"/>
                  <a:pt x="13817" y="11205"/>
                  <a:pt x="12469" y="10377"/>
                </a:cubicBezTo>
                <a:cubicBezTo>
                  <a:pt x="11806" y="9970"/>
                  <a:pt x="11046" y="9898"/>
                  <a:pt x="10467" y="9926"/>
                </a:cubicBezTo>
                <a:cubicBezTo>
                  <a:pt x="10122" y="9948"/>
                  <a:pt x="9815" y="9999"/>
                  <a:pt x="9550" y="10056"/>
                </a:cubicBezTo>
                <a:lnTo>
                  <a:pt x="9512" y="10069"/>
                </a:lnTo>
                <a:cubicBezTo>
                  <a:pt x="8599" y="10283"/>
                  <a:pt x="8137" y="10662"/>
                  <a:pt x="8132" y="10669"/>
                </a:cubicBezTo>
                <a:cubicBezTo>
                  <a:pt x="8111" y="10691"/>
                  <a:pt x="8085" y="10698"/>
                  <a:pt x="8064" y="10698"/>
                </a:cubicBezTo>
                <a:cubicBezTo>
                  <a:pt x="8006" y="10705"/>
                  <a:pt x="7952" y="10669"/>
                  <a:pt x="7920" y="10598"/>
                </a:cubicBezTo>
                <a:cubicBezTo>
                  <a:pt x="7872" y="10498"/>
                  <a:pt x="7899" y="10370"/>
                  <a:pt x="7968" y="10306"/>
                </a:cubicBezTo>
                <a:cubicBezTo>
                  <a:pt x="7989" y="10291"/>
                  <a:pt x="8266" y="10062"/>
                  <a:pt x="8807" y="9848"/>
                </a:cubicBezTo>
                <a:cubicBezTo>
                  <a:pt x="8903" y="9813"/>
                  <a:pt x="8918" y="9641"/>
                  <a:pt x="8839" y="9570"/>
                </a:cubicBezTo>
                <a:cubicBezTo>
                  <a:pt x="8313" y="9098"/>
                  <a:pt x="7617" y="8270"/>
                  <a:pt x="7416" y="7071"/>
                </a:cubicBezTo>
                <a:cubicBezTo>
                  <a:pt x="7394" y="6957"/>
                  <a:pt x="7448" y="6843"/>
                  <a:pt x="7533" y="6821"/>
                </a:cubicBezTo>
                <a:cubicBezTo>
                  <a:pt x="7618" y="6793"/>
                  <a:pt x="7698" y="6865"/>
                  <a:pt x="7719" y="6987"/>
                </a:cubicBezTo>
                <a:cubicBezTo>
                  <a:pt x="7942" y="8321"/>
                  <a:pt x="8912" y="9179"/>
                  <a:pt x="9358" y="9507"/>
                </a:cubicBezTo>
                <a:cubicBezTo>
                  <a:pt x="9469" y="9586"/>
                  <a:pt x="9597" y="9620"/>
                  <a:pt x="9719" y="9592"/>
                </a:cubicBezTo>
                <a:cubicBezTo>
                  <a:pt x="10234" y="9492"/>
                  <a:pt x="11518" y="9334"/>
                  <a:pt x="12595" y="9998"/>
                </a:cubicBezTo>
                <a:cubicBezTo>
                  <a:pt x="12998" y="10240"/>
                  <a:pt x="13345" y="10521"/>
                  <a:pt x="13636" y="10828"/>
                </a:cubicBezTo>
                <a:cubicBezTo>
                  <a:pt x="13743" y="10942"/>
                  <a:pt x="13897" y="10948"/>
                  <a:pt x="14008" y="10841"/>
                </a:cubicBezTo>
                <a:cubicBezTo>
                  <a:pt x="14640" y="10241"/>
                  <a:pt x="15270" y="10013"/>
                  <a:pt x="15902" y="10156"/>
                </a:cubicBezTo>
                <a:cubicBezTo>
                  <a:pt x="16756" y="10356"/>
                  <a:pt x="17361" y="11205"/>
                  <a:pt x="17584" y="11691"/>
                </a:cubicBezTo>
                <a:cubicBezTo>
                  <a:pt x="17626" y="11784"/>
                  <a:pt x="17616" y="11912"/>
                  <a:pt x="17552" y="11983"/>
                </a:cubicBezTo>
                <a:cubicBezTo>
                  <a:pt x="17526" y="12011"/>
                  <a:pt x="17499" y="12025"/>
                  <a:pt x="17468" y="12025"/>
                </a:cubicBezTo>
                <a:cubicBezTo>
                  <a:pt x="17414" y="12032"/>
                  <a:pt x="17357" y="11996"/>
                  <a:pt x="17325" y="11925"/>
                </a:cubicBezTo>
                <a:cubicBezTo>
                  <a:pt x="17144" y="11532"/>
                  <a:pt x="16602" y="10749"/>
                  <a:pt x="15849" y="10578"/>
                </a:cubicBezTo>
                <a:cubicBezTo>
                  <a:pt x="15313" y="10456"/>
                  <a:pt x="14766" y="10648"/>
                  <a:pt x="14214" y="11169"/>
                </a:cubicBezTo>
                <a:cubicBezTo>
                  <a:pt x="14123" y="11254"/>
                  <a:pt x="14108" y="11418"/>
                  <a:pt x="14177" y="11532"/>
                </a:cubicBezTo>
                <a:cubicBezTo>
                  <a:pt x="14389" y="11875"/>
                  <a:pt x="14565" y="12262"/>
                  <a:pt x="14698" y="12683"/>
                </a:cubicBezTo>
                <a:cubicBezTo>
                  <a:pt x="14847" y="13169"/>
                  <a:pt x="14952" y="13695"/>
                  <a:pt x="15005" y="14316"/>
                </a:cubicBezTo>
                <a:cubicBezTo>
                  <a:pt x="16369" y="14966"/>
                  <a:pt x="19967" y="14602"/>
                  <a:pt x="20652" y="11448"/>
                </a:cubicBezTo>
                <a:cubicBezTo>
                  <a:pt x="21071" y="9520"/>
                  <a:pt x="20280" y="7208"/>
                  <a:pt x="19086" y="6630"/>
                </a:cubicBezTo>
                <a:cubicBezTo>
                  <a:pt x="18943" y="6558"/>
                  <a:pt x="18795" y="6680"/>
                  <a:pt x="18758" y="6879"/>
                </a:cubicBezTo>
                <a:cubicBezTo>
                  <a:pt x="18652" y="7472"/>
                  <a:pt x="18444" y="7944"/>
                  <a:pt x="18242" y="8258"/>
                </a:cubicBezTo>
                <a:cubicBezTo>
                  <a:pt x="18189" y="8336"/>
                  <a:pt x="18189" y="8458"/>
                  <a:pt x="18242" y="8543"/>
                </a:cubicBezTo>
                <a:cubicBezTo>
                  <a:pt x="18338" y="8693"/>
                  <a:pt x="18481" y="8971"/>
                  <a:pt x="18635" y="9442"/>
                </a:cubicBezTo>
                <a:cubicBezTo>
                  <a:pt x="18667" y="9542"/>
                  <a:pt x="18640" y="9678"/>
                  <a:pt x="18565" y="9728"/>
                </a:cubicBezTo>
                <a:cubicBezTo>
                  <a:pt x="18544" y="9742"/>
                  <a:pt x="18529" y="9748"/>
                  <a:pt x="18507" y="9748"/>
                </a:cubicBezTo>
                <a:cubicBezTo>
                  <a:pt x="18438" y="9755"/>
                  <a:pt x="18375" y="9700"/>
                  <a:pt x="18348" y="9614"/>
                </a:cubicBezTo>
                <a:cubicBezTo>
                  <a:pt x="18348" y="9607"/>
                  <a:pt x="18226" y="9179"/>
                  <a:pt x="17977" y="8793"/>
                </a:cubicBezTo>
                <a:cubicBezTo>
                  <a:pt x="17653" y="8301"/>
                  <a:pt x="17271" y="8108"/>
                  <a:pt x="16836" y="8222"/>
                </a:cubicBezTo>
                <a:cubicBezTo>
                  <a:pt x="16740" y="8244"/>
                  <a:pt x="16650" y="8150"/>
                  <a:pt x="16650" y="8015"/>
                </a:cubicBezTo>
                <a:cubicBezTo>
                  <a:pt x="16650" y="7908"/>
                  <a:pt x="16708" y="7822"/>
                  <a:pt x="16783" y="7807"/>
                </a:cubicBezTo>
                <a:cubicBezTo>
                  <a:pt x="17244" y="7686"/>
                  <a:pt x="17610" y="7886"/>
                  <a:pt x="17791" y="8022"/>
                </a:cubicBezTo>
                <a:cubicBezTo>
                  <a:pt x="17871" y="8079"/>
                  <a:pt x="17971" y="8057"/>
                  <a:pt x="18030" y="7957"/>
                </a:cubicBezTo>
                <a:cubicBezTo>
                  <a:pt x="18444" y="7300"/>
                  <a:pt x="18980" y="5845"/>
                  <a:pt x="18215" y="4332"/>
                </a:cubicBezTo>
                <a:cubicBezTo>
                  <a:pt x="17738" y="3390"/>
                  <a:pt x="16750" y="2824"/>
                  <a:pt x="15965" y="2789"/>
                </a:cubicBezTo>
                <a:cubicBezTo>
                  <a:pt x="15901" y="2789"/>
                  <a:pt x="15843" y="2790"/>
                  <a:pt x="15779" y="2798"/>
                </a:cubicBezTo>
                <a:cubicBezTo>
                  <a:pt x="15647" y="2812"/>
                  <a:pt x="15403" y="2824"/>
                  <a:pt x="15074" y="2931"/>
                </a:cubicBezTo>
                <a:cubicBezTo>
                  <a:pt x="14560" y="3096"/>
                  <a:pt x="14279" y="3382"/>
                  <a:pt x="14273" y="3382"/>
                </a:cubicBezTo>
                <a:cubicBezTo>
                  <a:pt x="14204" y="3453"/>
                  <a:pt x="14107" y="3433"/>
                  <a:pt x="14054" y="3333"/>
                </a:cubicBezTo>
                <a:cubicBezTo>
                  <a:pt x="14007" y="3240"/>
                  <a:pt x="14019" y="3103"/>
                  <a:pt x="14088" y="3039"/>
                </a:cubicBezTo>
                <a:cubicBezTo>
                  <a:pt x="14114" y="3010"/>
                  <a:pt x="14470" y="2669"/>
                  <a:pt x="15096" y="2483"/>
                </a:cubicBezTo>
                <a:cubicBezTo>
                  <a:pt x="15186" y="2455"/>
                  <a:pt x="15227" y="2304"/>
                  <a:pt x="15169" y="2204"/>
                </a:cubicBezTo>
                <a:cubicBezTo>
                  <a:pt x="14341" y="648"/>
                  <a:pt x="11471" y="-173"/>
                  <a:pt x="10170" y="641"/>
                </a:cubicBezTo>
                <a:cubicBezTo>
                  <a:pt x="10048" y="719"/>
                  <a:pt x="9996" y="919"/>
                  <a:pt x="10059" y="1076"/>
                </a:cubicBezTo>
                <a:cubicBezTo>
                  <a:pt x="10203" y="1461"/>
                  <a:pt x="10265" y="1904"/>
                  <a:pt x="10233" y="2325"/>
                </a:cubicBezTo>
                <a:cubicBezTo>
                  <a:pt x="10228" y="2432"/>
                  <a:pt x="10165" y="2512"/>
                  <a:pt x="10091" y="2519"/>
                </a:cubicBezTo>
                <a:cubicBezTo>
                  <a:pt x="10080" y="2519"/>
                  <a:pt x="10075" y="2519"/>
                  <a:pt x="10064" y="2519"/>
                </a:cubicBezTo>
                <a:cubicBezTo>
                  <a:pt x="9979" y="2505"/>
                  <a:pt x="9916" y="2404"/>
                  <a:pt x="9927" y="2282"/>
                </a:cubicBezTo>
                <a:cubicBezTo>
                  <a:pt x="9937" y="2140"/>
                  <a:pt x="10011" y="1106"/>
                  <a:pt x="9295" y="520"/>
                </a:cubicBezTo>
                <a:cubicBezTo>
                  <a:pt x="8854" y="161"/>
                  <a:pt x="8273" y="-8"/>
                  <a:pt x="7654" y="1"/>
                </a:cubicBezTo>
                <a:close/>
                <a:moveTo>
                  <a:pt x="6930" y="3139"/>
                </a:moveTo>
                <a:cubicBezTo>
                  <a:pt x="7435" y="3144"/>
                  <a:pt x="7913" y="3351"/>
                  <a:pt x="8361" y="3761"/>
                </a:cubicBezTo>
                <a:cubicBezTo>
                  <a:pt x="8886" y="4239"/>
                  <a:pt x="9242" y="4895"/>
                  <a:pt x="9449" y="5352"/>
                </a:cubicBezTo>
                <a:cubicBezTo>
                  <a:pt x="9491" y="5444"/>
                  <a:pt x="9582" y="5480"/>
                  <a:pt x="9656" y="5430"/>
                </a:cubicBezTo>
                <a:cubicBezTo>
                  <a:pt x="10925" y="4509"/>
                  <a:pt x="12288" y="4695"/>
                  <a:pt x="13403" y="5952"/>
                </a:cubicBezTo>
                <a:cubicBezTo>
                  <a:pt x="13456" y="6009"/>
                  <a:pt x="13535" y="6015"/>
                  <a:pt x="13593" y="5958"/>
                </a:cubicBezTo>
                <a:cubicBezTo>
                  <a:pt x="13795" y="5758"/>
                  <a:pt x="14331" y="5353"/>
                  <a:pt x="15154" y="5617"/>
                </a:cubicBezTo>
                <a:cubicBezTo>
                  <a:pt x="15239" y="5631"/>
                  <a:pt x="15291" y="5745"/>
                  <a:pt x="15270" y="5867"/>
                </a:cubicBezTo>
                <a:cubicBezTo>
                  <a:pt x="15249" y="5981"/>
                  <a:pt x="15164" y="6045"/>
                  <a:pt x="15079" y="6016"/>
                </a:cubicBezTo>
                <a:cubicBezTo>
                  <a:pt x="14527" y="5866"/>
                  <a:pt x="14076" y="5967"/>
                  <a:pt x="13736" y="6331"/>
                </a:cubicBezTo>
                <a:cubicBezTo>
                  <a:pt x="13418" y="6673"/>
                  <a:pt x="13217" y="7243"/>
                  <a:pt x="13195" y="7856"/>
                </a:cubicBezTo>
                <a:cubicBezTo>
                  <a:pt x="13190" y="7964"/>
                  <a:pt x="13132" y="8050"/>
                  <a:pt x="13053" y="8057"/>
                </a:cubicBezTo>
                <a:cubicBezTo>
                  <a:pt x="13026" y="8057"/>
                  <a:pt x="13000" y="8057"/>
                  <a:pt x="12973" y="8028"/>
                </a:cubicBezTo>
                <a:cubicBezTo>
                  <a:pt x="12915" y="7985"/>
                  <a:pt x="12882" y="7900"/>
                  <a:pt x="12887" y="7814"/>
                </a:cubicBezTo>
                <a:cubicBezTo>
                  <a:pt x="12903" y="7336"/>
                  <a:pt x="13015" y="6880"/>
                  <a:pt x="13195" y="6509"/>
                </a:cubicBezTo>
                <a:cubicBezTo>
                  <a:pt x="13243" y="6416"/>
                  <a:pt x="13228" y="6295"/>
                  <a:pt x="13164" y="6224"/>
                </a:cubicBezTo>
                <a:cubicBezTo>
                  <a:pt x="11630" y="4532"/>
                  <a:pt x="10133" y="5487"/>
                  <a:pt x="9543" y="5994"/>
                </a:cubicBezTo>
                <a:cubicBezTo>
                  <a:pt x="9464" y="6058"/>
                  <a:pt x="9364" y="6023"/>
                  <a:pt x="9321" y="5909"/>
                </a:cubicBezTo>
                <a:cubicBezTo>
                  <a:pt x="9194" y="5559"/>
                  <a:pt x="8827" y="4688"/>
                  <a:pt x="8185" y="4102"/>
                </a:cubicBezTo>
                <a:cubicBezTo>
                  <a:pt x="7548" y="3524"/>
                  <a:pt x="6843" y="3403"/>
                  <a:pt x="6084" y="3746"/>
                </a:cubicBezTo>
                <a:cubicBezTo>
                  <a:pt x="5999" y="3781"/>
                  <a:pt x="5909" y="3717"/>
                  <a:pt x="5888" y="3603"/>
                </a:cubicBezTo>
                <a:cubicBezTo>
                  <a:pt x="5867" y="3496"/>
                  <a:pt x="5915" y="3375"/>
                  <a:pt x="5994" y="3346"/>
                </a:cubicBezTo>
                <a:cubicBezTo>
                  <a:pt x="6315" y="3204"/>
                  <a:pt x="6627" y="3136"/>
                  <a:pt x="6930" y="3139"/>
                </a:cubicBezTo>
                <a:close/>
                <a:moveTo>
                  <a:pt x="4412" y="7120"/>
                </a:moveTo>
                <a:cubicBezTo>
                  <a:pt x="4454" y="7118"/>
                  <a:pt x="4496" y="7136"/>
                  <a:pt x="4528" y="7178"/>
                </a:cubicBezTo>
                <a:cubicBezTo>
                  <a:pt x="5112" y="7964"/>
                  <a:pt x="5357" y="9491"/>
                  <a:pt x="4678" y="11169"/>
                </a:cubicBezTo>
                <a:cubicBezTo>
                  <a:pt x="4630" y="11290"/>
                  <a:pt x="4688" y="11440"/>
                  <a:pt x="4789" y="11448"/>
                </a:cubicBezTo>
                <a:cubicBezTo>
                  <a:pt x="5622" y="11512"/>
                  <a:pt x="7236" y="11876"/>
                  <a:pt x="8250" y="13725"/>
                </a:cubicBezTo>
                <a:cubicBezTo>
                  <a:pt x="8287" y="13789"/>
                  <a:pt x="8351" y="13816"/>
                  <a:pt x="8409" y="13781"/>
                </a:cubicBezTo>
                <a:cubicBezTo>
                  <a:pt x="9009" y="13474"/>
                  <a:pt x="9645" y="13354"/>
                  <a:pt x="10245" y="13439"/>
                </a:cubicBezTo>
                <a:cubicBezTo>
                  <a:pt x="10314" y="13447"/>
                  <a:pt x="10373" y="13374"/>
                  <a:pt x="10373" y="13281"/>
                </a:cubicBezTo>
                <a:cubicBezTo>
                  <a:pt x="10373" y="12831"/>
                  <a:pt x="10547" y="12183"/>
                  <a:pt x="11237" y="11833"/>
                </a:cubicBezTo>
                <a:cubicBezTo>
                  <a:pt x="11322" y="11791"/>
                  <a:pt x="11413" y="11855"/>
                  <a:pt x="11439" y="11970"/>
                </a:cubicBezTo>
                <a:cubicBezTo>
                  <a:pt x="11466" y="12077"/>
                  <a:pt x="11417" y="12190"/>
                  <a:pt x="11338" y="12233"/>
                </a:cubicBezTo>
                <a:cubicBezTo>
                  <a:pt x="10547" y="12640"/>
                  <a:pt x="10691" y="13418"/>
                  <a:pt x="10696" y="13446"/>
                </a:cubicBezTo>
                <a:cubicBezTo>
                  <a:pt x="10707" y="13510"/>
                  <a:pt x="10743" y="13552"/>
                  <a:pt x="10786" y="13567"/>
                </a:cubicBezTo>
                <a:cubicBezTo>
                  <a:pt x="11391" y="13788"/>
                  <a:pt x="11889" y="14216"/>
                  <a:pt x="12170" y="14780"/>
                </a:cubicBezTo>
                <a:cubicBezTo>
                  <a:pt x="12218" y="14873"/>
                  <a:pt x="12208" y="15010"/>
                  <a:pt x="12144" y="15074"/>
                </a:cubicBezTo>
                <a:cubicBezTo>
                  <a:pt x="12117" y="15103"/>
                  <a:pt x="12091" y="15117"/>
                  <a:pt x="12059" y="15117"/>
                </a:cubicBezTo>
                <a:cubicBezTo>
                  <a:pt x="12006" y="15124"/>
                  <a:pt x="11954" y="15087"/>
                  <a:pt x="11917" y="15023"/>
                </a:cubicBezTo>
                <a:cubicBezTo>
                  <a:pt x="11386" y="13945"/>
                  <a:pt x="9852" y="13361"/>
                  <a:pt x="8308" y="14289"/>
                </a:cubicBezTo>
                <a:cubicBezTo>
                  <a:pt x="8239" y="14332"/>
                  <a:pt x="8160" y="14295"/>
                  <a:pt x="8117" y="14209"/>
                </a:cubicBezTo>
                <a:cubicBezTo>
                  <a:pt x="6870" y="11625"/>
                  <a:pt x="4296" y="11862"/>
                  <a:pt x="4270" y="11862"/>
                </a:cubicBezTo>
                <a:lnTo>
                  <a:pt x="3961" y="11847"/>
                </a:lnTo>
                <a:cubicBezTo>
                  <a:pt x="3924" y="11818"/>
                  <a:pt x="3892" y="11768"/>
                  <a:pt x="3881" y="11711"/>
                </a:cubicBezTo>
                <a:cubicBezTo>
                  <a:pt x="3759" y="11011"/>
                  <a:pt x="3176" y="10055"/>
                  <a:pt x="2332" y="9641"/>
                </a:cubicBezTo>
                <a:cubicBezTo>
                  <a:pt x="2264" y="9605"/>
                  <a:pt x="2209" y="9514"/>
                  <a:pt x="2220" y="9407"/>
                </a:cubicBezTo>
                <a:cubicBezTo>
                  <a:pt x="2236" y="9271"/>
                  <a:pt x="2337" y="9192"/>
                  <a:pt x="2427" y="9235"/>
                </a:cubicBezTo>
                <a:cubicBezTo>
                  <a:pt x="2788" y="9406"/>
                  <a:pt x="3170" y="9735"/>
                  <a:pt x="3483" y="10120"/>
                </a:cubicBezTo>
                <a:cubicBezTo>
                  <a:pt x="3680" y="10363"/>
                  <a:pt x="3913" y="10720"/>
                  <a:pt x="4067" y="11162"/>
                </a:cubicBezTo>
                <a:cubicBezTo>
                  <a:pt x="4115" y="11291"/>
                  <a:pt x="4248" y="11306"/>
                  <a:pt x="4306" y="11184"/>
                </a:cubicBezTo>
                <a:cubicBezTo>
                  <a:pt x="5022" y="9614"/>
                  <a:pt x="4831" y="8186"/>
                  <a:pt x="4311" y="7486"/>
                </a:cubicBezTo>
                <a:cubicBezTo>
                  <a:pt x="4253" y="7408"/>
                  <a:pt x="4243" y="7273"/>
                  <a:pt x="4301" y="7194"/>
                </a:cubicBezTo>
                <a:cubicBezTo>
                  <a:pt x="4330" y="7148"/>
                  <a:pt x="4370" y="7123"/>
                  <a:pt x="4412" y="7120"/>
                </a:cubicBezTo>
                <a:close/>
                <a:moveTo>
                  <a:pt x="2258" y="15717"/>
                </a:moveTo>
                <a:cubicBezTo>
                  <a:pt x="1971" y="17680"/>
                  <a:pt x="4031" y="19435"/>
                  <a:pt x="5702" y="18764"/>
                </a:cubicBezTo>
                <a:cubicBezTo>
                  <a:pt x="5612" y="19699"/>
                  <a:pt x="5001" y="21083"/>
                  <a:pt x="5001" y="21083"/>
                </a:cubicBezTo>
                <a:lnTo>
                  <a:pt x="6238" y="21427"/>
                </a:lnTo>
                <a:lnTo>
                  <a:pt x="8727" y="18063"/>
                </a:lnTo>
                <a:cubicBezTo>
                  <a:pt x="7390" y="17742"/>
                  <a:pt x="6699" y="17172"/>
                  <a:pt x="6333" y="16843"/>
                </a:cubicBezTo>
                <a:cubicBezTo>
                  <a:pt x="6163" y="16686"/>
                  <a:pt x="5962" y="16614"/>
                  <a:pt x="5761" y="16636"/>
                </a:cubicBezTo>
                <a:cubicBezTo>
                  <a:pt x="5442" y="16672"/>
                  <a:pt x="4954" y="16693"/>
                  <a:pt x="4381" y="16593"/>
                </a:cubicBezTo>
                <a:cubicBezTo>
                  <a:pt x="3786" y="16494"/>
                  <a:pt x="3027" y="16259"/>
                  <a:pt x="2258" y="15717"/>
                </a:cubicBezTo>
                <a:close/>
              </a:path>
            </a:pathLst>
          </a:custGeom>
          <a:solidFill>
            <a:srgbClr val="000000"/>
          </a:solidFill>
          <a:ln w="12700" cap="flat">
            <a:noFill/>
            <a:miter lim="400000"/>
          </a:ln>
          <a:effectLst/>
        </p:spPr>
        <p:txBody>
          <a:bodyPr/>
          <a:lstStyle/>
          <a:p>
            <a:endParaRPr lang="en-GB"/>
          </a:p>
        </p:txBody>
      </p:sp>
      <p:sp>
        <p:nvSpPr>
          <p:cNvPr id="14" name="officeArt object" descr="Swimmer"/>
          <p:cNvSpPr/>
          <p:nvPr/>
        </p:nvSpPr>
        <p:spPr>
          <a:xfrm>
            <a:off x="5681861" y="5785344"/>
            <a:ext cx="764064" cy="343855"/>
          </a:xfrm>
          <a:custGeom>
            <a:avLst/>
            <a:gdLst/>
            <a:ahLst/>
            <a:cxnLst>
              <a:cxn ang="0">
                <a:pos x="wd2" y="hd2"/>
              </a:cxn>
              <a:cxn ang="5400000">
                <a:pos x="wd2" y="hd2"/>
              </a:cxn>
              <a:cxn ang="10800000">
                <a:pos x="wd2" y="hd2"/>
              </a:cxn>
              <a:cxn ang="16200000">
                <a:pos x="wd2" y="hd2"/>
              </a:cxn>
            </a:cxnLst>
            <a:rect l="0" t="0" r="r" b="b"/>
            <a:pathLst>
              <a:path w="21563" h="21352" extrusionOk="0">
                <a:moveTo>
                  <a:pt x="10699" y="3"/>
                </a:moveTo>
                <a:cubicBezTo>
                  <a:pt x="10557" y="25"/>
                  <a:pt x="10421" y="153"/>
                  <a:pt x="10313" y="375"/>
                </a:cubicBezTo>
                <a:cubicBezTo>
                  <a:pt x="9750" y="1529"/>
                  <a:pt x="8232" y="4895"/>
                  <a:pt x="6624" y="10638"/>
                </a:cubicBezTo>
                <a:cubicBezTo>
                  <a:pt x="6524" y="10996"/>
                  <a:pt x="6377" y="11266"/>
                  <a:pt x="6203" y="11409"/>
                </a:cubicBezTo>
                <a:cubicBezTo>
                  <a:pt x="4264" y="12999"/>
                  <a:pt x="1690" y="16936"/>
                  <a:pt x="0" y="19724"/>
                </a:cubicBezTo>
                <a:cubicBezTo>
                  <a:pt x="525" y="19649"/>
                  <a:pt x="1055" y="19890"/>
                  <a:pt x="1538" y="20445"/>
                </a:cubicBezTo>
                <a:lnTo>
                  <a:pt x="1691" y="20619"/>
                </a:lnTo>
                <a:cubicBezTo>
                  <a:pt x="2541" y="21596"/>
                  <a:pt x="3542" y="21596"/>
                  <a:pt x="4392" y="20619"/>
                </a:cubicBezTo>
                <a:lnTo>
                  <a:pt x="4545" y="20445"/>
                </a:lnTo>
                <a:cubicBezTo>
                  <a:pt x="5395" y="19468"/>
                  <a:pt x="6394" y="19468"/>
                  <a:pt x="7244" y="20445"/>
                </a:cubicBezTo>
                <a:lnTo>
                  <a:pt x="7397" y="20619"/>
                </a:lnTo>
                <a:cubicBezTo>
                  <a:pt x="8247" y="21596"/>
                  <a:pt x="9246" y="21596"/>
                  <a:pt x="10096" y="20619"/>
                </a:cubicBezTo>
                <a:lnTo>
                  <a:pt x="10251" y="20445"/>
                </a:lnTo>
                <a:cubicBezTo>
                  <a:pt x="11100" y="19468"/>
                  <a:pt x="12100" y="19468"/>
                  <a:pt x="12950" y="20445"/>
                </a:cubicBezTo>
                <a:lnTo>
                  <a:pt x="13103" y="20619"/>
                </a:lnTo>
                <a:cubicBezTo>
                  <a:pt x="13952" y="21596"/>
                  <a:pt x="14952" y="21596"/>
                  <a:pt x="15802" y="20619"/>
                </a:cubicBezTo>
                <a:lnTo>
                  <a:pt x="15957" y="20445"/>
                </a:lnTo>
                <a:cubicBezTo>
                  <a:pt x="16444" y="19884"/>
                  <a:pt x="16981" y="19645"/>
                  <a:pt x="17511" y="19728"/>
                </a:cubicBezTo>
                <a:cubicBezTo>
                  <a:pt x="17517" y="18186"/>
                  <a:pt x="17392" y="16128"/>
                  <a:pt x="16794" y="14674"/>
                </a:cubicBezTo>
                <a:cubicBezTo>
                  <a:pt x="15586" y="11736"/>
                  <a:pt x="14164" y="11625"/>
                  <a:pt x="12897" y="13861"/>
                </a:cubicBezTo>
                <a:cubicBezTo>
                  <a:pt x="12362" y="14806"/>
                  <a:pt x="11911" y="15240"/>
                  <a:pt x="11632" y="15437"/>
                </a:cubicBezTo>
                <a:cubicBezTo>
                  <a:pt x="11458" y="15560"/>
                  <a:pt x="11269" y="15432"/>
                  <a:pt x="11147" y="15119"/>
                </a:cubicBezTo>
                <a:lnTo>
                  <a:pt x="10509" y="13481"/>
                </a:lnTo>
                <a:cubicBezTo>
                  <a:pt x="10395" y="13189"/>
                  <a:pt x="10359" y="12779"/>
                  <a:pt x="10414" y="12408"/>
                </a:cubicBezTo>
                <a:cubicBezTo>
                  <a:pt x="10576" y="11331"/>
                  <a:pt x="10935" y="8947"/>
                  <a:pt x="11327" y="6483"/>
                </a:cubicBezTo>
                <a:cubicBezTo>
                  <a:pt x="11384" y="6124"/>
                  <a:pt x="11562" y="5962"/>
                  <a:pt x="11713" y="6123"/>
                </a:cubicBezTo>
                <a:cubicBezTo>
                  <a:pt x="13449" y="7974"/>
                  <a:pt x="15699" y="7346"/>
                  <a:pt x="17730" y="8555"/>
                </a:cubicBezTo>
                <a:cubicBezTo>
                  <a:pt x="17870" y="8638"/>
                  <a:pt x="17982" y="8888"/>
                  <a:pt x="18010" y="9213"/>
                </a:cubicBezTo>
                <a:cubicBezTo>
                  <a:pt x="18124" y="10539"/>
                  <a:pt x="18454" y="11713"/>
                  <a:pt x="18846" y="12308"/>
                </a:cubicBezTo>
                <a:cubicBezTo>
                  <a:pt x="19225" y="12884"/>
                  <a:pt x="19321" y="13076"/>
                  <a:pt x="19541" y="13741"/>
                </a:cubicBezTo>
                <a:cubicBezTo>
                  <a:pt x="19607" y="13938"/>
                  <a:pt x="19738" y="13913"/>
                  <a:pt x="19791" y="13698"/>
                </a:cubicBezTo>
                <a:cubicBezTo>
                  <a:pt x="19954" y="13037"/>
                  <a:pt x="19884" y="12369"/>
                  <a:pt x="19674" y="11518"/>
                </a:cubicBezTo>
                <a:cubicBezTo>
                  <a:pt x="19616" y="11281"/>
                  <a:pt x="19733" y="11017"/>
                  <a:pt x="19835" y="11157"/>
                </a:cubicBezTo>
                <a:cubicBezTo>
                  <a:pt x="20263" y="11754"/>
                  <a:pt x="20782" y="12636"/>
                  <a:pt x="20995" y="13005"/>
                </a:cubicBezTo>
                <a:cubicBezTo>
                  <a:pt x="21059" y="13116"/>
                  <a:pt x="21144" y="13165"/>
                  <a:pt x="21218" y="13090"/>
                </a:cubicBezTo>
                <a:cubicBezTo>
                  <a:pt x="21448" y="12856"/>
                  <a:pt x="21235" y="12423"/>
                  <a:pt x="21413" y="12265"/>
                </a:cubicBezTo>
                <a:cubicBezTo>
                  <a:pt x="21526" y="12164"/>
                  <a:pt x="21600" y="11797"/>
                  <a:pt x="21543" y="11336"/>
                </a:cubicBezTo>
                <a:cubicBezTo>
                  <a:pt x="21149" y="8169"/>
                  <a:pt x="20315" y="7096"/>
                  <a:pt x="19861" y="6398"/>
                </a:cubicBezTo>
                <a:cubicBezTo>
                  <a:pt x="19733" y="6199"/>
                  <a:pt x="19585" y="6080"/>
                  <a:pt x="19430" y="6045"/>
                </a:cubicBezTo>
                <a:cubicBezTo>
                  <a:pt x="18971" y="5941"/>
                  <a:pt x="17852" y="5576"/>
                  <a:pt x="16974" y="4391"/>
                </a:cubicBezTo>
                <a:cubicBezTo>
                  <a:pt x="14403" y="1460"/>
                  <a:pt x="11722" y="330"/>
                  <a:pt x="10842" y="19"/>
                </a:cubicBezTo>
                <a:cubicBezTo>
                  <a:pt x="10794" y="2"/>
                  <a:pt x="10746" y="-4"/>
                  <a:pt x="10699" y="3"/>
                </a:cubicBezTo>
                <a:close/>
              </a:path>
            </a:pathLst>
          </a:custGeom>
          <a:solidFill>
            <a:srgbClr val="000000"/>
          </a:solidFill>
          <a:ln w="12700" cap="flat">
            <a:noFill/>
            <a:miter lim="400000"/>
          </a:ln>
          <a:effectLst/>
        </p:spPr>
        <p:txBody>
          <a:bodyPr/>
          <a:lstStyle/>
          <a:p>
            <a:endParaRPr lang="en-GB"/>
          </a:p>
        </p:txBody>
      </p:sp>
      <p:sp>
        <p:nvSpPr>
          <p:cNvPr id="15" name="officeArt object" descr="Targets are assessed using the following:…"/>
          <p:cNvSpPr/>
          <p:nvPr/>
        </p:nvSpPr>
        <p:spPr>
          <a:xfrm>
            <a:off x="1014412" y="6309840"/>
            <a:ext cx="8541068" cy="464503"/>
          </a:xfrm>
          <a:prstGeom prst="roundRect">
            <a:avLst>
              <a:gd name="adj" fmla="val 49427"/>
            </a:avLst>
          </a:prstGeom>
          <a:solidFill>
            <a:schemeClr val="accent4">
              <a:hueOff val="-476017"/>
              <a:lumOff val="-10042"/>
            </a:schemeClr>
          </a:solidFill>
          <a:ln w="12700" cap="flat">
            <a:noFill/>
            <a:miter lim="400000"/>
          </a:ln>
          <a:effectLst/>
        </p:spPr>
        <p:txBody>
          <a:bodyPr wrap="square" lIns="50800" tIns="50800" rIns="50800" bIns="50800" numCol="1" anchor="ctr">
            <a:noAutofit/>
          </a:bodyPr>
          <a:lstStyle/>
          <a:p>
            <a:pPr algn="ctr">
              <a:spcAft>
                <a:spcPts val="0"/>
              </a:spcAft>
              <a:tabLst>
                <a:tab pos="584200" algn="l"/>
                <a:tab pos="1168400" algn="l"/>
                <a:tab pos="1752600" algn="l"/>
                <a:tab pos="2336800" algn="l"/>
                <a:tab pos="2921000" algn="l"/>
                <a:tab pos="3505200" algn="l"/>
                <a:tab pos="4089400" algn="l"/>
                <a:tab pos="4673600" algn="l"/>
              </a:tabLst>
            </a:pPr>
            <a:r>
              <a:rPr lang="en-US" sz="1600">
                <a:ln>
                  <a:noFill/>
                </a:ln>
                <a:solidFill>
                  <a:srgbClr val="FFFFFF"/>
                </a:solidFill>
                <a:effectLst/>
                <a:latin typeface="Chalkboard"/>
                <a:ea typeface="Arial Unicode MS"/>
                <a:cs typeface="Arial Unicode MS"/>
              </a:rPr>
              <a:t>Targets are assessed using the following: </a:t>
            </a:r>
            <a:endParaRPr lang="en-GB" sz="2800">
              <a:ln>
                <a:noFill/>
              </a:ln>
              <a:solidFill>
                <a:srgbClr val="FFFFFF"/>
              </a:solidFill>
              <a:effectLst/>
              <a:latin typeface="Helvetica Neue Medium"/>
              <a:ea typeface="Arial Unicode MS"/>
              <a:cs typeface="Arial Unicode MS"/>
            </a:endParaRPr>
          </a:p>
          <a:p>
            <a:pPr algn="ctr">
              <a:spcAft>
                <a:spcPts val="0"/>
              </a:spcAft>
              <a:tabLst>
                <a:tab pos="584200" algn="l"/>
                <a:tab pos="1168400" algn="l"/>
                <a:tab pos="1752600" algn="l"/>
                <a:tab pos="2336800" algn="l"/>
                <a:tab pos="2921000" algn="l"/>
                <a:tab pos="3505200" algn="l"/>
                <a:tab pos="4089400" algn="l"/>
                <a:tab pos="4673600" algn="l"/>
              </a:tabLst>
            </a:pPr>
            <a:r>
              <a:rPr lang="en-US" sz="1600">
                <a:ln>
                  <a:noFill/>
                </a:ln>
                <a:solidFill>
                  <a:srgbClr val="000000"/>
                </a:solidFill>
                <a:effectLst/>
                <a:latin typeface="Chalkboard"/>
                <a:ea typeface="Arial Unicode MS"/>
                <a:cs typeface="Arial Unicode MS"/>
              </a:rPr>
              <a:t>Independence - Fluency - </a:t>
            </a:r>
            <a:r>
              <a:rPr lang="fr-FR" sz="1600">
                <a:ln>
                  <a:noFill/>
                </a:ln>
                <a:solidFill>
                  <a:srgbClr val="000000"/>
                </a:solidFill>
                <a:effectLst/>
                <a:latin typeface="Chalkboard"/>
                <a:ea typeface="Arial Unicode MS"/>
                <a:cs typeface="Arial Unicode MS"/>
              </a:rPr>
              <a:t>Maintenance </a:t>
            </a:r>
            <a:r>
              <a:rPr lang="en-US" sz="1600">
                <a:ln>
                  <a:noFill/>
                </a:ln>
                <a:solidFill>
                  <a:srgbClr val="000000"/>
                </a:solidFill>
                <a:effectLst/>
                <a:latin typeface="Chalkboard"/>
                <a:ea typeface="Arial Unicode MS"/>
                <a:cs typeface="Arial Unicode MS"/>
              </a:rPr>
              <a:t>- </a:t>
            </a:r>
            <a:r>
              <a:rPr lang="fr-FR" sz="1600">
                <a:ln>
                  <a:noFill/>
                </a:ln>
                <a:solidFill>
                  <a:srgbClr val="000000"/>
                </a:solidFill>
                <a:effectLst/>
                <a:latin typeface="Chalkboard"/>
                <a:ea typeface="Arial Unicode MS"/>
                <a:cs typeface="Arial Unicode MS"/>
              </a:rPr>
              <a:t>Généralisation</a:t>
            </a:r>
            <a:endParaRPr lang="en-GB" sz="2800">
              <a:ln>
                <a:noFill/>
              </a:ln>
              <a:solidFill>
                <a:srgbClr val="FFFFFF"/>
              </a:solidFill>
              <a:effectLst/>
              <a:latin typeface="Helvetica Neue Medium"/>
              <a:ea typeface="Arial Unicode MS"/>
              <a:cs typeface="Arial Unicode MS"/>
            </a:endParaRPr>
          </a:p>
        </p:txBody>
      </p:sp>
      <p:sp>
        <p:nvSpPr>
          <p:cNvPr id="16" name="officeArt object" descr="In some cases a blended approach of ExB and EnB strategies may be required to fit individual students needs."/>
          <p:cNvSpPr txBox="1"/>
          <p:nvPr/>
        </p:nvSpPr>
        <p:spPr>
          <a:xfrm>
            <a:off x="9758362" y="5673155"/>
            <a:ext cx="1976119" cy="915589"/>
          </a:xfrm>
          <a:prstGeom prst="rect">
            <a:avLst/>
          </a:prstGeom>
          <a:noFill/>
          <a:ln w="12700" cap="flat">
            <a:solidFill>
              <a:srgbClr val="000000"/>
            </a:solidFill>
            <a:prstDash val="solid"/>
            <a:miter lim="400000"/>
          </a:ln>
          <a:effectLst/>
        </p:spPr>
        <p:txBody>
          <a:bodyPr wrap="square" lIns="50800" tIns="50800" rIns="50800" bIns="50800" numCol="1" anchor="ctr">
            <a:noAutofit/>
          </a:bodyPr>
          <a:lstStyle/>
          <a:p>
            <a:pPr algn="ctr">
              <a:spcAft>
                <a:spcPts val="0"/>
              </a:spcAft>
              <a:tabLst>
                <a:tab pos="825500" algn="l"/>
              </a:tabLst>
            </a:pPr>
            <a:r>
              <a:rPr lang="en-US" sz="1000">
                <a:ln>
                  <a:noFill/>
                </a:ln>
                <a:solidFill>
                  <a:srgbClr val="5E5E5E"/>
                </a:solidFill>
                <a:effectLst/>
                <a:latin typeface="Comic Sans MS" panose="030F0702030302020204" pitchFamily="66" charset="0"/>
                <a:ea typeface="Arial Unicode MS"/>
                <a:cs typeface="Arial Unicode MS"/>
              </a:rPr>
              <a:t>In some cases a blended approach of </a:t>
            </a:r>
            <a:r>
              <a:rPr lang="en-US" sz="1000" err="1">
                <a:ln>
                  <a:noFill/>
                </a:ln>
                <a:solidFill>
                  <a:srgbClr val="5E5E5E"/>
                </a:solidFill>
                <a:effectLst/>
                <a:latin typeface="Comic Sans MS" panose="030F0702030302020204" pitchFamily="66" charset="0"/>
                <a:ea typeface="Arial Unicode MS"/>
                <a:cs typeface="Arial Unicode MS"/>
              </a:rPr>
              <a:t>ExB</a:t>
            </a:r>
            <a:r>
              <a:rPr lang="en-US" sz="1000">
                <a:ln>
                  <a:noFill/>
                </a:ln>
                <a:solidFill>
                  <a:srgbClr val="5E5E5E"/>
                </a:solidFill>
                <a:effectLst/>
                <a:latin typeface="Comic Sans MS" panose="030F0702030302020204" pitchFamily="66" charset="0"/>
                <a:ea typeface="Arial Unicode MS"/>
                <a:cs typeface="Arial Unicode MS"/>
              </a:rPr>
              <a:t> and EnB strategies may be required to fit </a:t>
            </a:r>
            <a:r>
              <a:rPr lang="en-US" sz="1100">
                <a:ln>
                  <a:noFill/>
                </a:ln>
                <a:solidFill>
                  <a:srgbClr val="5E5E5E"/>
                </a:solidFill>
                <a:effectLst/>
                <a:latin typeface="Comic Sans MS" panose="030F0702030302020204" pitchFamily="66" charset="0"/>
                <a:ea typeface="Arial Unicode MS"/>
                <a:cs typeface="Arial Unicode MS"/>
              </a:rPr>
              <a:t>individual</a:t>
            </a:r>
            <a:r>
              <a:rPr lang="en-US" sz="1000">
                <a:ln>
                  <a:noFill/>
                </a:ln>
                <a:solidFill>
                  <a:srgbClr val="5E5E5E"/>
                </a:solidFill>
                <a:effectLst/>
                <a:latin typeface="Comic Sans MS" panose="030F0702030302020204" pitchFamily="66" charset="0"/>
                <a:ea typeface="Arial Unicode MS"/>
                <a:cs typeface="Arial Unicode MS"/>
              </a:rPr>
              <a:t> students needs. </a:t>
            </a:r>
            <a:endParaRPr lang="en-GB" sz="6600">
              <a:ln>
                <a:noFill/>
              </a:ln>
              <a:solidFill>
                <a:srgbClr val="D5D5D5"/>
              </a:solidFill>
              <a:effectLst/>
              <a:latin typeface="Comic Sans MS" panose="030F0702030302020204" pitchFamily="66" charset="0"/>
              <a:ea typeface="Arial Unicode MS"/>
              <a:cs typeface="Arial Unicode MS"/>
            </a:endParaRPr>
          </a:p>
        </p:txBody>
      </p:sp>
      <p:sp>
        <p:nvSpPr>
          <p:cNvPr id="17" name="officeArt object" descr="Students are grouped based on need and personality - not always academic levels or age."/>
          <p:cNvSpPr txBox="1"/>
          <p:nvPr/>
        </p:nvSpPr>
        <p:spPr>
          <a:xfrm>
            <a:off x="9758362" y="4685728"/>
            <a:ext cx="1976119" cy="884369"/>
          </a:xfrm>
          <a:prstGeom prst="rect">
            <a:avLst/>
          </a:prstGeom>
          <a:noFill/>
          <a:ln w="12700" cap="flat">
            <a:solidFill>
              <a:srgbClr val="000000"/>
            </a:solidFill>
            <a:prstDash val="solid"/>
            <a:miter lim="400000"/>
          </a:ln>
          <a:effectLst/>
        </p:spPr>
        <p:txBody>
          <a:bodyPr wrap="square" lIns="50800" tIns="50800" rIns="50800" bIns="50800" numCol="1" anchor="ctr">
            <a:noAutofit/>
          </a:bodyPr>
          <a:lstStyle/>
          <a:p>
            <a:pPr algn="ctr">
              <a:spcAft>
                <a:spcPts val="0"/>
              </a:spcAft>
              <a:tabLst>
                <a:tab pos="825500" algn="l"/>
                <a:tab pos="1651000" algn="l"/>
              </a:tabLst>
            </a:pPr>
            <a:r>
              <a:rPr lang="en-US" sz="1050">
                <a:ln>
                  <a:noFill/>
                </a:ln>
                <a:solidFill>
                  <a:srgbClr val="5E5E5E"/>
                </a:solidFill>
                <a:effectLst/>
                <a:latin typeface="Comic Sans MS" panose="030F0702030302020204" pitchFamily="66" charset="0"/>
                <a:ea typeface="Arial Unicode MS"/>
                <a:cs typeface="Arial Unicode MS"/>
              </a:rPr>
              <a:t>Students are grouped based on need and personality - not always academic levels or age. </a:t>
            </a:r>
            <a:endParaRPr lang="en-GB" sz="7200">
              <a:ln>
                <a:noFill/>
              </a:ln>
              <a:solidFill>
                <a:srgbClr val="D5D5D5"/>
              </a:solidFill>
              <a:effectLst/>
              <a:latin typeface="Comic Sans MS" panose="030F0702030302020204" pitchFamily="66" charset="0"/>
              <a:ea typeface="Arial Unicode MS"/>
              <a:cs typeface="Arial Unicode MS"/>
            </a:endParaRPr>
          </a:p>
        </p:txBody>
      </p:sp>
      <p:sp>
        <p:nvSpPr>
          <p:cNvPr id="18" name="officeArt object" descr="Communication &amp; Interaction"/>
          <p:cNvSpPr txBox="1"/>
          <p:nvPr/>
        </p:nvSpPr>
        <p:spPr>
          <a:xfrm>
            <a:off x="4001254" y="5344950"/>
            <a:ext cx="1141730" cy="581660"/>
          </a:xfrm>
          <a:prstGeom prst="rect">
            <a:avLst/>
          </a:prstGeom>
          <a:noFill/>
          <a:ln w="12700" cap="flat">
            <a:noFill/>
            <a:miter lim="400000"/>
          </a:ln>
          <a:effectLst/>
        </p:spPr>
        <p:txBody>
          <a:bodyPr wrap="square" lIns="50800" tIns="50800" rIns="50800" bIns="50800" numCol="1" anchor="ctr">
            <a:noAutofit/>
          </a:bodyPr>
          <a:lstStyle/>
          <a:p>
            <a:pPr algn="ctr">
              <a:spcAft>
                <a:spcPts val="0"/>
              </a:spcAft>
            </a:pPr>
            <a:r>
              <a:rPr lang="en-US" sz="900">
                <a:ln>
                  <a:noFill/>
                </a:ln>
                <a:solidFill>
                  <a:srgbClr val="000000"/>
                </a:solidFill>
                <a:effectLst/>
                <a:latin typeface="Comic Sans MS" panose="030F0702030302020204" pitchFamily="66" charset="0"/>
                <a:ea typeface="Arial Unicode MS"/>
                <a:cs typeface="Arial Unicode MS"/>
              </a:rPr>
              <a:t>Communication</a:t>
            </a:r>
          </a:p>
          <a:p>
            <a:pPr algn="ctr">
              <a:spcAft>
                <a:spcPts val="0"/>
              </a:spcAft>
            </a:pPr>
            <a:r>
              <a:rPr lang="en-US" sz="900">
                <a:ln>
                  <a:noFill/>
                </a:ln>
                <a:solidFill>
                  <a:srgbClr val="000000"/>
                </a:solidFill>
                <a:effectLst/>
                <a:latin typeface="Comic Sans MS" panose="030F0702030302020204" pitchFamily="66" charset="0"/>
                <a:ea typeface="Arial Unicode MS"/>
                <a:cs typeface="Arial Unicode MS"/>
              </a:rPr>
              <a:t> &amp; Interaction</a:t>
            </a:r>
            <a:endParaRPr lang="en-GB" sz="900">
              <a:ln>
                <a:noFill/>
              </a:ln>
              <a:solidFill>
                <a:srgbClr val="000000"/>
              </a:solidFill>
              <a:effectLst/>
              <a:latin typeface="Comic Sans MS" panose="030F0702030302020204" pitchFamily="66" charset="0"/>
              <a:ea typeface="Arial Unicode MS"/>
              <a:cs typeface="Arial Unicode MS"/>
            </a:endParaRPr>
          </a:p>
        </p:txBody>
      </p:sp>
      <p:sp>
        <p:nvSpPr>
          <p:cNvPr id="19" name="officeArt object" descr="Cognition &amp; Learning"/>
          <p:cNvSpPr txBox="1"/>
          <p:nvPr/>
        </p:nvSpPr>
        <p:spPr>
          <a:xfrm>
            <a:off x="1899929" y="5661790"/>
            <a:ext cx="1141730" cy="581660"/>
          </a:xfrm>
          <a:prstGeom prst="rect">
            <a:avLst/>
          </a:prstGeom>
          <a:noFill/>
          <a:ln w="12700" cap="flat">
            <a:noFill/>
            <a:miter lim="400000"/>
          </a:ln>
          <a:effectLst/>
        </p:spPr>
        <p:txBody>
          <a:bodyPr wrap="square" lIns="50800" tIns="50800" rIns="50800" bIns="50800" numCol="1" anchor="ctr">
            <a:noAutofit/>
          </a:bodyPr>
          <a:lstStyle/>
          <a:p>
            <a:pPr algn="ctr">
              <a:spcAft>
                <a:spcPts val="0"/>
              </a:spcAft>
            </a:pPr>
            <a:r>
              <a:rPr lang="en-US" sz="900">
                <a:ln>
                  <a:noFill/>
                </a:ln>
                <a:solidFill>
                  <a:srgbClr val="000000"/>
                </a:solidFill>
                <a:effectLst/>
                <a:latin typeface="Comic Sans MS" panose="030F0702030302020204" pitchFamily="66" charset="0"/>
                <a:ea typeface="Arial Unicode MS"/>
                <a:cs typeface="Arial Unicode MS"/>
              </a:rPr>
              <a:t>Cognition &amp; Learning</a:t>
            </a:r>
            <a:endParaRPr lang="en-GB" sz="900">
              <a:ln>
                <a:noFill/>
              </a:ln>
              <a:solidFill>
                <a:srgbClr val="000000"/>
              </a:solidFill>
              <a:effectLst/>
              <a:latin typeface="Comic Sans MS" panose="030F0702030302020204" pitchFamily="66" charset="0"/>
              <a:ea typeface="Arial Unicode MS"/>
              <a:cs typeface="Arial Unicode MS"/>
            </a:endParaRPr>
          </a:p>
        </p:txBody>
      </p:sp>
      <p:sp>
        <p:nvSpPr>
          <p:cNvPr id="20" name="officeArt object" descr="Social, Emotional &amp; Mental Health"/>
          <p:cNvSpPr txBox="1"/>
          <p:nvPr/>
        </p:nvSpPr>
        <p:spPr>
          <a:xfrm>
            <a:off x="8413750" y="5344950"/>
            <a:ext cx="1141730" cy="581660"/>
          </a:xfrm>
          <a:prstGeom prst="rect">
            <a:avLst/>
          </a:prstGeom>
          <a:noFill/>
          <a:ln w="12700" cap="flat">
            <a:noFill/>
            <a:miter lim="400000"/>
          </a:ln>
          <a:effectLst/>
        </p:spPr>
        <p:txBody>
          <a:bodyPr wrap="square" lIns="50800" tIns="50800" rIns="50800" bIns="50800" numCol="1" anchor="ctr">
            <a:noAutofit/>
          </a:bodyPr>
          <a:lstStyle/>
          <a:p>
            <a:pPr algn="ctr">
              <a:spcAft>
                <a:spcPts val="0"/>
              </a:spcAft>
            </a:pPr>
            <a:r>
              <a:rPr lang="en-US" sz="900">
                <a:ln>
                  <a:noFill/>
                </a:ln>
                <a:solidFill>
                  <a:srgbClr val="000000"/>
                </a:solidFill>
                <a:effectLst/>
                <a:latin typeface="Comic Sans MS" panose="030F0702030302020204" pitchFamily="66" charset="0"/>
                <a:ea typeface="Arial Unicode MS"/>
                <a:cs typeface="Arial Unicode MS"/>
              </a:rPr>
              <a:t>Social, </a:t>
            </a:r>
          </a:p>
          <a:p>
            <a:pPr algn="ctr">
              <a:spcAft>
                <a:spcPts val="0"/>
              </a:spcAft>
            </a:pPr>
            <a:r>
              <a:rPr lang="en-US" sz="900">
                <a:ln>
                  <a:noFill/>
                </a:ln>
                <a:solidFill>
                  <a:srgbClr val="000000"/>
                </a:solidFill>
                <a:effectLst/>
                <a:latin typeface="Comic Sans MS" panose="030F0702030302020204" pitchFamily="66" charset="0"/>
                <a:ea typeface="Arial Unicode MS"/>
                <a:cs typeface="Arial Unicode MS"/>
              </a:rPr>
              <a:t>Emotional </a:t>
            </a:r>
          </a:p>
          <a:p>
            <a:pPr algn="ctr">
              <a:spcAft>
                <a:spcPts val="0"/>
              </a:spcAft>
            </a:pPr>
            <a:r>
              <a:rPr lang="en-US" sz="900">
                <a:ln>
                  <a:noFill/>
                </a:ln>
                <a:solidFill>
                  <a:srgbClr val="000000"/>
                </a:solidFill>
                <a:effectLst/>
                <a:latin typeface="Comic Sans MS" panose="030F0702030302020204" pitchFamily="66" charset="0"/>
                <a:ea typeface="Arial Unicode MS"/>
                <a:cs typeface="Arial Unicode MS"/>
              </a:rPr>
              <a:t>&amp; Mental </a:t>
            </a:r>
          </a:p>
          <a:p>
            <a:pPr algn="ctr">
              <a:spcAft>
                <a:spcPts val="0"/>
              </a:spcAft>
            </a:pPr>
            <a:r>
              <a:rPr lang="en-US" sz="900">
                <a:ln>
                  <a:noFill/>
                </a:ln>
                <a:solidFill>
                  <a:srgbClr val="000000"/>
                </a:solidFill>
                <a:effectLst/>
                <a:latin typeface="Comic Sans MS" panose="030F0702030302020204" pitchFamily="66" charset="0"/>
                <a:ea typeface="Arial Unicode MS"/>
                <a:cs typeface="Arial Unicode MS"/>
              </a:rPr>
              <a:t>Health</a:t>
            </a:r>
            <a:endParaRPr lang="en-GB" sz="900">
              <a:ln>
                <a:noFill/>
              </a:ln>
              <a:solidFill>
                <a:srgbClr val="000000"/>
              </a:solidFill>
              <a:effectLst/>
              <a:latin typeface="Comic Sans MS" panose="030F0702030302020204" pitchFamily="66" charset="0"/>
              <a:ea typeface="Arial Unicode MS"/>
              <a:cs typeface="Arial Unicode MS"/>
            </a:endParaRPr>
          </a:p>
        </p:txBody>
      </p:sp>
      <p:sp>
        <p:nvSpPr>
          <p:cNvPr id="21" name="officeArt object" descr="Sensory and/or Physical"/>
          <p:cNvSpPr txBox="1"/>
          <p:nvPr/>
        </p:nvSpPr>
        <p:spPr>
          <a:xfrm>
            <a:off x="6228337" y="5697078"/>
            <a:ext cx="1141730" cy="581660"/>
          </a:xfrm>
          <a:prstGeom prst="rect">
            <a:avLst/>
          </a:prstGeom>
          <a:noFill/>
          <a:ln w="12700" cap="flat">
            <a:noFill/>
            <a:miter lim="400000"/>
          </a:ln>
          <a:effectLst/>
        </p:spPr>
        <p:txBody>
          <a:bodyPr wrap="square" lIns="50800" tIns="50800" rIns="50800" bIns="50800" numCol="1" anchor="ctr">
            <a:noAutofit/>
          </a:bodyPr>
          <a:lstStyle/>
          <a:p>
            <a:pPr algn="ctr">
              <a:spcAft>
                <a:spcPts val="0"/>
              </a:spcAft>
            </a:pPr>
            <a:r>
              <a:rPr lang="en-US" sz="900">
                <a:ln>
                  <a:noFill/>
                </a:ln>
                <a:solidFill>
                  <a:srgbClr val="000000"/>
                </a:solidFill>
                <a:effectLst/>
                <a:latin typeface="Comic Sans MS" panose="030F0702030302020204" pitchFamily="66" charset="0"/>
                <a:ea typeface="Arial Unicode MS"/>
                <a:cs typeface="Arial Unicode MS"/>
              </a:rPr>
              <a:t>Sensory </a:t>
            </a:r>
          </a:p>
          <a:p>
            <a:pPr algn="ctr">
              <a:spcAft>
                <a:spcPts val="0"/>
              </a:spcAft>
            </a:pPr>
            <a:r>
              <a:rPr lang="en-US" sz="900">
                <a:ln>
                  <a:noFill/>
                </a:ln>
                <a:solidFill>
                  <a:srgbClr val="000000"/>
                </a:solidFill>
                <a:effectLst/>
                <a:latin typeface="Comic Sans MS" panose="030F0702030302020204" pitchFamily="66" charset="0"/>
                <a:ea typeface="Arial Unicode MS"/>
                <a:cs typeface="Arial Unicode MS"/>
              </a:rPr>
              <a:t>and/or</a:t>
            </a:r>
          </a:p>
          <a:p>
            <a:pPr algn="ctr">
              <a:spcAft>
                <a:spcPts val="0"/>
              </a:spcAft>
            </a:pPr>
            <a:r>
              <a:rPr lang="en-US" sz="900">
                <a:ln>
                  <a:noFill/>
                </a:ln>
                <a:solidFill>
                  <a:srgbClr val="000000"/>
                </a:solidFill>
                <a:effectLst/>
                <a:latin typeface="Comic Sans MS" panose="030F0702030302020204" pitchFamily="66" charset="0"/>
                <a:ea typeface="Arial Unicode MS"/>
                <a:cs typeface="Arial Unicode MS"/>
              </a:rPr>
              <a:t> Physical </a:t>
            </a:r>
            <a:endParaRPr lang="en-GB" sz="900">
              <a:ln>
                <a:noFill/>
              </a:ln>
              <a:solidFill>
                <a:srgbClr val="000000"/>
              </a:solidFill>
              <a:effectLst/>
              <a:latin typeface="Comic Sans MS" panose="030F0702030302020204" pitchFamily="66" charset="0"/>
              <a:ea typeface="Arial Unicode MS"/>
              <a:cs typeface="Arial Unicode MS"/>
            </a:endParaRPr>
          </a:p>
        </p:txBody>
      </p:sp>
      <p:pic>
        <p:nvPicPr>
          <p:cNvPr id="22" name="Picture 2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6902" y="2813184"/>
            <a:ext cx="4269098" cy="1825589"/>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2121" y="2713593"/>
            <a:ext cx="4526280" cy="1799224"/>
          </a:xfrm>
          <a:prstGeom prst="rect">
            <a:avLst/>
          </a:prstGeom>
        </p:spPr>
      </p:pic>
    </p:spTree>
    <p:extLst>
      <p:ext uri="{BB962C8B-B14F-4D97-AF65-F5344CB8AC3E}">
        <p14:creationId xmlns:p14="http://schemas.microsoft.com/office/powerpoint/2010/main" val="3098136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E96168-CEF9-FC41-8B83-3610EB4F1695}"/>
              </a:ext>
            </a:extLst>
          </p:cNvPr>
          <p:cNvPicPr>
            <a:picLocks noChangeAspect="1"/>
          </p:cNvPicPr>
          <p:nvPr/>
        </p:nvPicPr>
        <p:blipFill>
          <a:blip r:embed="rId2"/>
          <a:stretch>
            <a:fillRect/>
          </a:stretch>
        </p:blipFill>
        <p:spPr>
          <a:xfrm>
            <a:off x="2114463" y="68791"/>
            <a:ext cx="8899064" cy="6720417"/>
          </a:xfrm>
          <a:prstGeom prst="rect">
            <a:avLst/>
          </a:prstGeom>
        </p:spPr>
      </p:pic>
    </p:spTree>
    <p:extLst>
      <p:ext uri="{BB962C8B-B14F-4D97-AF65-F5344CB8AC3E}">
        <p14:creationId xmlns:p14="http://schemas.microsoft.com/office/powerpoint/2010/main" val="2748516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able&#10;&#10;Description automatically generated">
            <a:extLst>
              <a:ext uri="{FF2B5EF4-FFF2-40B4-BE49-F238E27FC236}">
                <a16:creationId xmlns:a16="http://schemas.microsoft.com/office/drawing/2014/main" id="{D86C622C-5533-174C-686B-0CA1F10D6555}"/>
              </a:ext>
            </a:extLst>
          </p:cNvPr>
          <p:cNvPicPr>
            <a:picLocks noGrp="1" noChangeAspect="1"/>
          </p:cNvPicPr>
          <p:nvPr>
            <p:ph idx="1"/>
          </p:nvPr>
        </p:nvPicPr>
        <p:blipFill>
          <a:blip r:embed="rId2"/>
          <a:stretch>
            <a:fillRect/>
          </a:stretch>
        </p:blipFill>
        <p:spPr>
          <a:xfrm>
            <a:off x="-2106" y="-14376"/>
            <a:ext cx="12197058" cy="6871627"/>
          </a:xfrm>
        </p:spPr>
      </p:pic>
    </p:spTree>
    <p:extLst>
      <p:ext uri="{BB962C8B-B14F-4D97-AF65-F5344CB8AC3E}">
        <p14:creationId xmlns:p14="http://schemas.microsoft.com/office/powerpoint/2010/main" val="3526389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64461-1F7A-DF4A-8A5A-ADEBA7E6F407}"/>
              </a:ext>
            </a:extLst>
          </p:cNvPr>
          <p:cNvSpPr>
            <a:spLocks noGrp="1"/>
          </p:cNvSpPr>
          <p:nvPr>
            <p:ph type="ctrTitle"/>
          </p:nvPr>
        </p:nvSpPr>
        <p:spPr>
          <a:xfrm>
            <a:off x="1078523" y="1098388"/>
            <a:ext cx="10318418" cy="1903892"/>
          </a:xfrm>
        </p:spPr>
        <p:txBody>
          <a:bodyPr/>
          <a:lstStyle/>
          <a:p>
            <a:r>
              <a:rPr lang="en-GB"/>
              <a:t>Engage bases</a:t>
            </a:r>
            <a:endParaRPr lang="en-US"/>
          </a:p>
        </p:txBody>
      </p:sp>
      <p:sp>
        <p:nvSpPr>
          <p:cNvPr id="3" name="Subtitle 2">
            <a:extLst>
              <a:ext uri="{FF2B5EF4-FFF2-40B4-BE49-F238E27FC236}">
                <a16:creationId xmlns:a16="http://schemas.microsoft.com/office/drawing/2014/main" id="{D6DD1A3B-1131-2545-A27F-F0F30DF0DE9E}"/>
              </a:ext>
            </a:extLst>
          </p:cNvPr>
          <p:cNvSpPr>
            <a:spLocks noGrp="1"/>
          </p:cNvSpPr>
          <p:nvPr>
            <p:ph type="subTitle" idx="1"/>
          </p:nvPr>
        </p:nvSpPr>
        <p:spPr/>
        <p:txBody>
          <a:bodyPr/>
          <a:lstStyle/>
          <a:p>
            <a:r>
              <a:rPr lang="en-GB"/>
              <a:t>Engage pathway </a:t>
            </a:r>
            <a:endParaRPr lang="en-US"/>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98382" y="2665148"/>
            <a:ext cx="4781738" cy="2044809"/>
          </a:xfrm>
          <a:prstGeom prst="rect">
            <a:avLst/>
          </a:prstGeom>
        </p:spPr>
      </p:pic>
    </p:spTree>
    <p:extLst>
      <p:ext uri="{BB962C8B-B14F-4D97-AF65-F5344CB8AC3E}">
        <p14:creationId xmlns:p14="http://schemas.microsoft.com/office/powerpoint/2010/main" val="2503607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2805736-925B-4E6B-9FAB-73BA23E1E9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28CBCCFC-4243-D04B-AF62-936BDE70CA60}"/>
              </a:ext>
            </a:extLst>
          </p:cNvPr>
          <p:cNvSpPr>
            <a:spLocks noGrp="1"/>
          </p:cNvSpPr>
          <p:nvPr>
            <p:ph type="title"/>
          </p:nvPr>
        </p:nvSpPr>
        <p:spPr>
          <a:xfrm>
            <a:off x="284397" y="-2004"/>
            <a:ext cx="1870209" cy="899780"/>
          </a:xfrm>
        </p:spPr>
        <p:txBody>
          <a:bodyPr anchor="b">
            <a:normAutofit fontScale="90000"/>
          </a:bodyPr>
          <a:lstStyle/>
          <a:p>
            <a:r>
              <a:rPr lang="en-GB" sz="2000"/>
              <a:t>The engage pathway rationale</a:t>
            </a:r>
          </a:p>
        </p:txBody>
      </p:sp>
      <p:sp>
        <p:nvSpPr>
          <p:cNvPr id="15" name="Rectangle 14">
            <a:extLst>
              <a:ext uri="{FF2B5EF4-FFF2-40B4-BE49-F238E27FC236}">
                <a16:creationId xmlns:a16="http://schemas.microsoft.com/office/drawing/2014/main" id="{E9EA2B43-8884-423C-B0EB-8949B0462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F884A938-C405-4F09-AA12-590BEE1DE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1" y="643467"/>
            <a:ext cx="7391400" cy="5564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86B43C2-5F5C-CB4C-BC49-055CE4CA73DA}"/>
              </a:ext>
            </a:extLst>
          </p:cNvPr>
          <p:cNvPicPr>
            <a:picLocks noChangeAspect="1"/>
          </p:cNvPicPr>
          <p:nvPr/>
        </p:nvPicPr>
        <p:blipFill rotWithShape="1">
          <a:blip r:embed="rId3"/>
          <a:srcRect t="23390" b="40030"/>
          <a:stretch/>
        </p:blipFill>
        <p:spPr>
          <a:xfrm>
            <a:off x="5374966" y="3962691"/>
            <a:ext cx="5397922" cy="427960"/>
          </a:xfrm>
          <a:prstGeom prst="rect">
            <a:avLst/>
          </a:prstGeom>
          <a:ln>
            <a:noFill/>
          </a:ln>
          <a:effectLst>
            <a:outerShdw blurRad="190500" algn="tl" rotWithShape="0">
              <a:srgbClr val="000000">
                <a:alpha val="70000"/>
              </a:srgbClr>
            </a:outerShdw>
          </a:effectLst>
        </p:spPr>
      </p:pic>
      <p:graphicFrame>
        <p:nvGraphicFramePr>
          <p:cNvPr id="9" name="Table 8">
            <a:extLst>
              <a:ext uri="{FF2B5EF4-FFF2-40B4-BE49-F238E27FC236}">
                <a16:creationId xmlns:a16="http://schemas.microsoft.com/office/drawing/2014/main" id="{79AC3585-4096-495F-8C86-CE67795D254D}"/>
              </a:ext>
            </a:extLst>
          </p:cNvPr>
          <p:cNvGraphicFramePr>
            <a:graphicFrameLocks noGrp="1"/>
          </p:cNvGraphicFramePr>
          <p:nvPr>
            <p:extLst>
              <p:ext uri="{D42A27DB-BD31-4B8C-83A1-F6EECF244321}">
                <p14:modId xmlns:p14="http://schemas.microsoft.com/office/powerpoint/2010/main" val="3441443627"/>
              </p:ext>
            </p:extLst>
          </p:nvPr>
        </p:nvGraphicFramePr>
        <p:xfrm>
          <a:off x="2825194" y="49162"/>
          <a:ext cx="9249977" cy="6861294"/>
        </p:xfrm>
        <a:graphic>
          <a:graphicData uri="http://schemas.openxmlformats.org/drawingml/2006/table">
            <a:tbl>
              <a:tblPr firstRow="1" firstCol="1" bandRow="1">
                <a:tableStyleId>{5C22544A-7EE6-4342-B048-85BDC9FD1C3A}</a:tableStyleId>
              </a:tblPr>
              <a:tblGrid>
                <a:gridCol w="1034142">
                  <a:extLst>
                    <a:ext uri="{9D8B030D-6E8A-4147-A177-3AD203B41FA5}">
                      <a16:colId xmlns:a16="http://schemas.microsoft.com/office/drawing/2014/main" val="1677860626"/>
                    </a:ext>
                  </a:extLst>
                </a:gridCol>
                <a:gridCol w="8215835">
                  <a:extLst>
                    <a:ext uri="{9D8B030D-6E8A-4147-A177-3AD203B41FA5}">
                      <a16:colId xmlns:a16="http://schemas.microsoft.com/office/drawing/2014/main" val="1199036574"/>
                    </a:ext>
                  </a:extLst>
                </a:gridCol>
              </a:tblGrid>
              <a:tr h="206478">
                <a:tc>
                  <a:txBody>
                    <a:bodyPr/>
                    <a:lstStyle/>
                    <a:p>
                      <a:pPr algn="ctr" fontAlgn="base"/>
                      <a:endParaRPr lang="en-GB" sz="1000">
                        <a:effectLst/>
                      </a:endParaRPr>
                    </a:p>
                  </a:txBody>
                  <a:tcPr marL="9525" marR="9525" marT="9525" marB="9525"/>
                </a:tc>
                <a:tc>
                  <a:txBody>
                    <a:bodyPr/>
                    <a:lstStyle/>
                    <a:p>
                      <a:pPr algn="ctr" fontAlgn="base"/>
                      <a:r>
                        <a:rPr lang="en-GB" sz="1000">
                          <a:effectLst/>
                        </a:rPr>
                        <a:t>Engage pathway  rationale/ overview​</a:t>
                      </a:r>
                    </a:p>
                  </a:txBody>
                  <a:tcPr marL="9525" marR="9525" marT="9525" marB="9525"/>
                </a:tc>
                <a:extLst>
                  <a:ext uri="{0D108BD9-81ED-4DB2-BD59-A6C34878D82A}">
                    <a16:rowId xmlns:a16="http://schemas.microsoft.com/office/drawing/2014/main" val="2966420710"/>
                  </a:ext>
                </a:extLst>
              </a:tr>
              <a:tr h="550606">
                <a:tc>
                  <a:txBody>
                    <a:bodyPr/>
                    <a:lstStyle/>
                    <a:p>
                      <a:pPr algn="ctr" fontAlgn="base"/>
                      <a:r>
                        <a:rPr lang="en-GB" sz="1000">
                          <a:effectLst/>
                        </a:rPr>
                        <a:t>Vision</a:t>
                      </a:r>
                    </a:p>
                  </a:txBody>
                  <a:tcPr marL="9525" marR="9525" marT="9525" marB="9525" anchor="ctr"/>
                </a:tc>
                <a:tc>
                  <a:txBody>
                    <a:bodyPr/>
                    <a:lstStyle/>
                    <a:p>
                      <a:pPr lvl="0" algn="ctr">
                        <a:buNone/>
                      </a:pPr>
                      <a:r>
                        <a:rPr lang="en-GB" sz="1000" b="0" i="0" u="none" strike="noStrike" noProof="0">
                          <a:effectLst/>
                          <a:latin typeface="+mn-lt"/>
                        </a:rPr>
                        <a:t>To provide all students who access the Engage bases the tools and skills to prepare them for adulthood. By using holistic, personalised learning and target setting in conjunction with a high-quality nurturing environment, we give them opportunities to develop their personal growth, enabling them to engage successfully in society as well as reducing anxieties and/or challenging behaviours.</a:t>
                      </a:r>
                      <a:endParaRPr lang="en-US"/>
                    </a:p>
                  </a:txBody>
                  <a:tcPr marL="9525" marR="9525" marT="9525" marB="9525" anchor="ctr"/>
                </a:tc>
                <a:extLst>
                  <a:ext uri="{0D108BD9-81ED-4DB2-BD59-A6C34878D82A}">
                    <a16:rowId xmlns:a16="http://schemas.microsoft.com/office/drawing/2014/main" val="1933326936"/>
                  </a:ext>
                </a:extLst>
              </a:tr>
              <a:tr h="2231923">
                <a:tc>
                  <a:txBody>
                    <a:bodyPr/>
                    <a:lstStyle/>
                    <a:p>
                      <a:pPr algn="ctr" fontAlgn="base"/>
                      <a:r>
                        <a:rPr lang="en-GB" sz="1000">
                          <a:effectLst/>
                        </a:rPr>
                        <a:t>Intent</a:t>
                      </a:r>
                    </a:p>
                  </a:txBody>
                  <a:tcPr marL="9525" marR="9525" marT="9525" marB="9525" anchor="ctr"/>
                </a:tc>
                <a:tc>
                  <a:txBody>
                    <a:bodyPr/>
                    <a:lstStyle/>
                    <a:p>
                      <a:pPr lvl="0" algn="ctr">
                        <a:buNone/>
                      </a:pPr>
                      <a:r>
                        <a:rPr lang="en-GB" sz="1000" b="0" i="0" u="none" strike="noStrike" noProof="0">
                          <a:effectLst/>
                          <a:latin typeface="Gill Sans MT"/>
                        </a:rPr>
                        <a:t>In the Engage bases, we use holistic, personalised learning and target setting to focus on promoting student engagement, self-regulation, building relationships, developing independence and meaningful LifeSkills. </a:t>
                      </a:r>
                      <a:endParaRPr lang="en-GB" sz="1000">
                        <a:effectLst/>
                      </a:endParaRPr>
                    </a:p>
                    <a:p>
                      <a:pPr algn="ctr" fontAlgn="base"/>
                      <a:endParaRPr lang="en-GB" sz="1000">
                        <a:effectLst/>
                      </a:endParaRPr>
                    </a:p>
                    <a:p>
                      <a:pPr algn="ctr" fontAlgn="base"/>
                      <a:r>
                        <a:rPr lang="en-GB" sz="1000" b="1">
                          <a:effectLst/>
                        </a:rPr>
                        <a:t>We have 4 key principles that we focus on within all our bases: ​</a:t>
                      </a:r>
                    </a:p>
                    <a:p>
                      <a:pPr algn="ctr" fontAlgn="base"/>
                      <a:r>
                        <a:rPr lang="en-GB" sz="1000">
                          <a:effectLst/>
                        </a:rPr>
                        <a:t>Communication &amp; Interaction Skills- </a:t>
                      </a:r>
                    </a:p>
                    <a:p>
                      <a:pPr algn="ctr" fontAlgn="base"/>
                      <a:r>
                        <a:rPr lang="en-GB" sz="1000">
                          <a:effectLst/>
                        </a:rPr>
                        <a:t>Emotional Development &amp; Regulation​​ Skills</a:t>
                      </a:r>
                    </a:p>
                    <a:p>
                      <a:pPr algn="ctr" fontAlgn="base"/>
                      <a:r>
                        <a:rPr lang="en-GB" sz="1000">
                          <a:effectLst/>
                        </a:rPr>
                        <a:t>Physical Development &amp; Sensory Integration</a:t>
                      </a:r>
                    </a:p>
                    <a:p>
                      <a:pPr algn="ctr" fontAlgn="base"/>
                      <a:r>
                        <a:rPr lang="en-GB" sz="1000">
                          <a:effectLst/>
                        </a:rPr>
                        <a:t> Independence, Cognition and Learning Skills</a:t>
                      </a:r>
                    </a:p>
                    <a:p>
                      <a:pPr algn="ctr" fontAlgn="base"/>
                      <a:endParaRPr lang="en-GB" sz="1000">
                        <a:effectLst/>
                      </a:endParaRPr>
                    </a:p>
                    <a:p>
                      <a:pPr lvl="0" algn="ctr">
                        <a:buNone/>
                      </a:pPr>
                      <a:r>
                        <a:rPr lang="en-GB" sz="1000" b="0" i="0" u="none" strike="noStrike" noProof="0">
                          <a:effectLst/>
                          <a:latin typeface="Gill Sans MT"/>
                        </a:rPr>
                        <a:t>By focusing on these key principles, as well as setting personalised targets to scaffold and sequence progress towards personal Education, Health and Care Plan (EHCP) outcomes: we ensure all students feel valued, become as independent as possible, as well as empowered to express themselves in safe and meaningful ways. </a:t>
                      </a:r>
                      <a:endParaRPr lang="en-GB"/>
                    </a:p>
                  </a:txBody>
                  <a:tcPr marL="9525" marR="9525" marT="9525" marB="9525" anchor="ctr"/>
                </a:tc>
                <a:extLst>
                  <a:ext uri="{0D108BD9-81ED-4DB2-BD59-A6C34878D82A}">
                    <a16:rowId xmlns:a16="http://schemas.microsoft.com/office/drawing/2014/main" val="1005383069"/>
                  </a:ext>
                </a:extLst>
              </a:tr>
              <a:tr h="3116826">
                <a:tc>
                  <a:txBody>
                    <a:bodyPr/>
                    <a:lstStyle/>
                    <a:p>
                      <a:pPr algn="ctr" fontAlgn="base"/>
                      <a:r>
                        <a:rPr lang="en-GB" sz="1000">
                          <a:effectLst/>
                        </a:rPr>
                        <a:t>Implementation ​</a:t>
                      </a:r>
                    </a:p>
                  </a:txBody>
                  <a:tcPr marL="9525" marR="9525" marT="9525" marB="9525" anchor="ctr"/>
                </a:tc>
                <a:tc>
                  <a:txBody>
                    <a:bodyPr/>
                    <a:lstStyle/>
                    <a:p>
                      <a:pPr lvl="0" algn="ctr">
                        <a:lnSpc>
                          <a:spcPct val="100000"/>
                        </a:lnSpc>
                        <a:spcBef>
                          <a:spcPts val="0"/>
                        </a:spcBef>
                        <a:spcAft>
                          <a:spcPts val="0"/>
                        </a:spcAft>
                        <a:buNone/>
                      </a:pPr>
                      <a:r>
                        <a:rPr lang="en-GB" sz="1000" b="0" i="0" u="none" strike="noStrike" noProof="0">
                          <a:effectLst/>
                          <a:latin typeface="Gill Sans MT"/>
                        </a:rPr>
                        <a:t>Students are grouped according to need, alongside behaviour and personality. This means that groups are not in academic levels or age and are predominately based in static groups/rooms. Groups have a higher level of staffing to provide as much stability as possible. They have access to shared resources such as the hydrotherapy pool, swimming pool and sports hall. We also take opportunities to engage with the local community as much possible.  </a:t>
                      </a:r>
                      <a:endParaRPr lang="en-US"/>
                    </a:p>
                    <a:p>
                      <a:pPr lvl="0" algn="ctr">
                        <a:lnSpc>
                          <a:spcPct val="100000"/>
                        </a:lnSpc>
                        <a:spcBef>
                          <a:spcPts val="0"/>
                        </a:spcBef>
                        <a:spcAft>
                          <a:spcPts val="0"/>
                        </a:spcAft>
                        <a:buNone/>
                      </a:pPr>
                      <a:r>
                        <a:rPr lang="en-GB" sz="1000" b="0" i="0" u="none" strike="noStrike" noProof="0">
                          <a:effectLst/>
                          <a:latin typeface="Gill Sans MT"/>
                        </a:rPr>
                        <a:t>Where possible, flexible student-centred activities and approaches are used. Learning activities are based on thematic learning and integrate functional literacy and numeracy.  </a:t>
                      </a:r>
                      <a:endParaRPr lang="en-GB"/>
                    </a:p>
                    <a:p>
                      <a:pPr lvl="0" algn="ctr">
                        <a:lnSpc>
                          <a:spcPct val="100000"/>
                        </a:lnSpc>
                        <a:spcBef>
                          <a:spcPts val="0"/>
                        </a:spcBef>
                        <a:spcAft>
                          <a:spcPts val="0"/>
                        </a:spcAft>
                        <a:buNone/>
                      </a:pPr>
                      <a:r>
                        <a:rPr lang="en-GB" sz="1000" b="0" i="0" u="none" strike="noStrike" noProof="0">
                          <a:effectLst/>
                          <a:latin typeface="Gill Sans MT"/>
                        </a:rPr>
                        <a:t>  </a:t>
                      </a:r>
                      <a:endParaRPr lang="en-GB"/>
                    </a:p>
                    <a:p>
                      <a:pPr lvl="0" algn="ctr">
                        <a:lnSpc>
                          <a:spcPct val="100000"/>
                        </a:lnSpc>
                        <a:spcBef>
                          <a:spcPts val="0"/>
                        </a:spcBef>
                        <a:spcAft>
                          <a:spcPts val="0"/>
                        </a:spcAft>
                        <a:buNone/>
                      </a:pPr>
                      <a:r>
                        <a:rPr lang="en-GB" sz="1000" b="0" i="0" u="none" strike="noStrike" noProof="0">
                          <a:effectLst/>
                          <a:latin typeface="Gill Sans MT"/>
                        </a:rPr>
                        <a:t>Autism principles are utilised within the bases, such as elements of  TEACCH including: ‘Work first then choose’ , Structured low stimulus environments, visual timetables and supports. Sensory integration (including sensory diets/ snacks) is also integral to how we plan and deliver sessions, ensuring we meet our learners' sensory needs as well as develop their emotional and physical responses to everyday environmental stimuli.  </a:t>
                      </a:r>
                      <a:endParaRPr lang="en-GB"/>
                    </a:p>
                    <a:p>
                      <a:pPr lvl="0" algn="ctr">
                        <a:lnSpc>
                          <a:spcPct val="100000"/>
                        </a:lnSpc>
                        <a:spcBef>
                          <a:spcPts val="0"/>
                        </a:spcBef>
                        <a:spcAft>
                          <a:spcPts val="0"/>
                        </a:spcAft>
                        <a:buNone/>
                      </a:pPr>
                      <a:r>
                        <a:rPr lang="en-GB" sz="1000" b="0" i="0" u="none" strike="noStrike" noProof="0">
                          <a:effectLst/>
                          <a:latin typeface="Gill Sans MT"/>
                        </a:rPr>
                        <a:t>  </a:t>
                      </a:r>
                      <a:endParaRPr lang="en-GB"/>
                    </a:p>
                    <a:p>
                      <a:pPr lvl="0" algn="ctr">
                        <a:lnSpc>
                          <a:spcPct val="100000"/>
                        </a:lnSpc>
                        <a:spcBef>
                          <a:spcPts val="0"/>
                        </a:spcBef>
                        <a:spcAft>
                          <a:spcPts val="0"/>
                        </a:spcAft>
                        <a:buNone/>
                      </a:pPr>
                      <a:r>
                        <a:rPr lang="en-GB" sz="1000" b="0" i="0" u="none" strike="noStrike" noProof="0">
                          <a:effectLst/>
                          <a:latin typeface="Gill Sans MT"/>
                        </a:rPr>
                        <a:t>Our learning programme is planned and designed by the teacher in relation to personalised learning intentions. We use the student’s EHCP outcomes as our fundamental starting point which are categorised into 4 areas of the SEND code of practice - </a:t>
                      </a:r>
                      <a:endParaRPr lang="en-GB"/>
                    </a:p>
                    <a:p>
                      <a:pPr lvl="0" algn="ctr">
                        <a:buNone/>
                      </a:pPr>
                      <a:r>
                        <a:rPr lang="en-GB" sz="1000" b="1" i="0" u="none" strike="noStrike" noProof="0">
                          <a:effectLst/>
                          <a:latin typeface="Gill Sans MT"/>
                        </a:rPr>
                        <a:t>Communication and Interaction - Cognition and Learning - Emotional and Mental Health – Physical and/or Sensory. </a:t>
                      </a:r>
                    </a:p>
                    <a:p>
                      <a:pPr lvl="0" algn="ctr">
                        <a:buNone/>
                      </a:pPr>
                      <a:endParaRPr lang="en-GB" sz="1000" b="1" i="0" u="none" strike="noStrike" noProof="0">
                        <a:effectLst/>
                        <a:latin typeface="Gill Sans MT"/>
                      </a:endParaRPr>
                    </a:p>
                    <a:p>
                      <a:pPr lvl="0" algn="ctr">
                        <a:lnSpc>
                          <a:spcPct val="100000"/>
                        </a:lnSpc>
                        <a:spcBef>
                          <a:spcPts val="0"/>
                        </a:spcBef>
                        <a:spcAft>
                          <a:spcPts val="0"/>
                        </a:spcAft>
                        <a:buNone/>
                      </a:pPr>
                      <a:r>
                        <a:rPr lang="en-GB" sz="1000" b="0" i="0" u="none" strike="noStrike" noProof="0">
                          <a:effectLst/>
                        </a:rPr>
                        <a:t>To allow students to achieve these outcomes and their subsequent annual review targets we sequence smaller personalised learning intentions using the Mapping Assessing Pupil Progress (MAPP) assessment tool. Where appropriate, to aid our learners, we may also utilise targets taken from - Social Communication, Emotional Regulation and Transactional Support (SCERTS). Students intentions are assessed using following the following criteria: </a:t>
                      </a:r>
                      <a:endParaRPr lang="en-GB"/>
                    </a:p>
                    <a:p>
                      <a:pPr lvl="0" algn="ctr">
                        <a:lnSpc>
                          <a:spcPct val="100000"/>
                        </a:lnSpc>
                        <a:spcBef>
                          <a:spcPts val="0"/>
                        </a:spcBef>
                        <a:spcAft>
                          <a:spcPts val="0"/>
                        </a:spcAft>
                        <a:buNone/>
                      </a:pPr>
                      <a:r>
                        <a:rPr lang="en-GB" sz="1000" b="1" i="0" u="none" strike="noStrike" noProof="0">
                          <a:effectLst/>
                        </a:rPr>
                        <a:t>Independence</a:t>
                      </a:r>
                      <a:r>
                        <a:rPr lang="en-GB" sz="1000" b="0" i="0" u="none" strike="noStrike" noProof="0">
                          <a:effectLst/>
                        </a:rPr>
                        <a:t> - Prompting and increasing independence. </a:t>
                      </a:r>
                      <a:endParaRPr lang="en-GB"/>
                    </a:p>
                    <a:p>
                      <a:pPr lvl="0" algn="ctr">
                        <a:lnSpc>
                          <a:spcPct val="100000"/>
                        </a:lnSpc>
                        <a:spcBef>
                          <a:spcPts val="0"/>
                        </a:spcBef>
                        <a:spcAft>
                          <a:spcPts val="0"/>
                        </a:spcAft>
                        <a:buNone/>
                      </a:pPr>
                      <a:r>
                        <a:rPr lang="en-GB" sz="1000" b="1" i="0" u="none" strike="noStrike" noProof="0">
                          <a:effectLst/>
                        </a:rPr>
                        <a:t>Fluency</a:t>
                      </a:r>
                      <a:r>
                        <a:rPr lang="en-GB" sz="1000" b="0" i="0" u="none" strike="noStrike" noProof="0">
                          <a:effectLst/>
                        </a:rPr>
                        <a:t> - Fluency is about combining speed and accuracy. </a:t>
                      </a:r>
                      <a:endParaRPr lang="en-GB"/>
                    </a:p>
                    <a:p>
                      <a:pPr lvl="0" algn="ctr">
                        <a:buNone/>
                      </a:pPr>
                      <a:r>
                        <a:rPr lang="en-GB" sz="1000" b="1" i="0" u="none" strike="noStrike" noProof="0">
                          <a:effectLst/>
                        </a:rPr>
                        <a:t>Maintenance</a:t>
                      </a:r>
                      <a:r>
                        <a:rPr lang="en-GB" sz="1000" b="0" i="0" u="none" strike="noStrike" noProof="0">
                          <a:effectLst/>
                        </a:rPr>
                        <a:t> - Maintenance is about becoming more consistent over time. </a:t>
                      </a:r>
                      <a:endParaRPr lang="en-GB"/>
                    </a:p>
                    <a:p>
                      <a:pPr lvl="0" algn="ctr">
                        <a:buNone/>
                      </a:pPr>
                      <a:r>
                        <a:rPr lang="en-GB" sz="1000" b="1" i="0" u="none" strike="noStrike" noProof="0">
                          <a:effectLst/>
                        </a:rPr>
                        <a:t>Generalisation</a:t>
                      </a:r>
                      <a:r>
                        <a:rPr lang="en-GB" sz="1000" b="0" i="0" u="none" strike="noStrike" noProof="0">
                          <a:effectLst/>
                        </a:rPr>
                        <a:t> -Generalisation is about performing in different settings with different people. </a:t>
                      </a:r>
                      <a:endParaRPr lang="en-GB"/>
                    </a:p>
                  </a:txBody>
                  <a:tcPr marL="9525" marR="9525" marT="9525" marB="9525" anchor="ctr"/>
                </a:tc>
                <a:extLst>
                  <a:ext uri="{0D108BD9-81ED-4DB2-BD59-A6C34878D82A}">
                    <a16:rowId xmlns:a16="http://schemas.microsoft.com/office/drawing/2014/main" val="2137700990"/>
                  </a:ext>
                </a:extLst>
              </a:tr>
              <a:tr h="652837">
                <a:tc>
                  <a:txBody>
                    <a:bodyPr/>
                    <a:lstStyle/>
                    <a:p>
                      <a:pPr algn="ctr" fontAlgn="base"/>
                      <a:r>
                        <a:rPr lang="en-GB" sz="1000">
                          <a:effectLst/>
                        </a:rPr>
                        <a:t>Impact​</a:t>
                      </a:r>
                    </a:p>
                  </a:txBody>
                  <a:tcPr marL="9525" marR="9525" marT="9525" marB="9525" anchor="ctr"/>
                </a:tc>
                <a:tc>
                  <a:txBody>
                    <a:bodyPr/>
                    <a:lstStyle/>
                    <a:p>
                      <a:pPr lvl="0" algn="ctr">
                        <a:buNone/>
                      </a:pPr>
                      <a:r>
                        <a:rPr lang="en-GB" sz="1000" b="0" i="0" u="none" strike="noStrike" noProof="0">
                          <a:effectLst/>
                          <a:latin typeface="Gill Sans MT"/>
                        </a:rPr>
                        <a:t>To have given students as many opportunities as possible as well as ensuring they reach adulthood with reduced stress and anxieties whilst maintaining their uniqueness. To ensure this, they will have been given opportunities to develop and practise communication, regulation and independence skills in safe ways thus enabling them to access the wider community and society in whichever way is best for them. </a:t>
                      </a:r>
                      <a:endParaRPr lang="en-GB" sz="1000">
                        <a:effectLst/>
                      </a:endParaRPr>
                    </a:p>
                  </a:txBody>
                  <a:tcPr marL="9525" marR="9525" marT="9525" marB="9525" anchor="ctr"/>
                </a:tc>
                <a:extLst>
                  <a:ext uri="{0D108BD9-81ED-4DB2-BD59-A6C34878D82A}">
                    <a16:rowId xmlns:a16="http://schemas.microsoft.com/office/drawing/2014/main" val="1230667413"/>
                  </a:ext>
                </a:extLst>
              </a:tr>
            </a:tbl>
          </a:graphicData>
        </a:graphic>
      </p:graphicFrame>
      <p:pic>
        <p:nvPicPr>
          <p:cNvPr id="11" name="Picture 1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3464" y="2767465"/>
            <a:ext cx="2437947" cy="1042536"/>
          </a:xfrm>
          <a:prstGeom prst="rect">
            <a:avLst/>
          </a:prstGeom>
        </p:spPr>
      </p:pic>
    </p:spTree>
    <p:extLst>
      <p:ext uri="{BB962C8B-B14F-4D97-AF65-F5344CB8AC3E}">
        <p14:creationId xmlns:p14="http://schemas.microsoft.com/office/powerpoint/2010/main" val="2862245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D6CE9D5-28BB-4329-B5E2-B06131F27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Rectangle 19">
            <a:extLst>
              <a:ext uri="{FF2B5EF4-FFF2-40B4-BE49-F238E27FC236}">
                <a16:creationId xmlns:a16="http://schemas.microsoft.com/office/drawing/2014/main" id="{8D9F7D40-5D59-4F59-A331-D8F7710AC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Freeform 11">
            <a:extLst>
              <a:ext uri="{FF2B5EF4-FFF2-40B4-BE49-F238E27FC236}">
                <a16:creationId xmlns:a16="http://schemas.microsoft.com/office/drawing/2014/main" id="{E2B1BC2F-AEBF-4990-A7F9-197AAF28B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48664" y="0"/>
            <a:ext cx="4643336"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a:extLst>
              <a:ext uri="{FF2B5EF4-FFF2-40B4-BE49-F238E27FC236}">
                <a16:creationId xmlns:a16="http://schemas.microsoft.com/office/drawing/2014/main" id="{A8DBECCD-18AC-2D40-BB7D-6A562110696D}"/>
              </a:ext>
            </a:extLst>
          </p:cNvPr>
          <p:cNvSpPr>
            <a:spLocks noGrp="1"/>
          </p:cNvSpPr>
          <p:nvPr>
            <p:ph type="title"/>
          </p:nvPr>
        </p:nvSpPr>
        <p:spPr>
          <a:xfrm>
            <a:off x="7772465" y="431110"/>
            <a:ext cx="4929044" cy="1197864"/>
          </a:xfrm>
        </p:spPr>
        <p:txBody>
          <a:bodyPr anchor="b">
            <a:noAutofit/>
          </a:bodyPr>
          <a:lstStyle/>
          <a:p>
            <a:r>
              <a:rPr lang="en-GB" sz="3600">
                <a:solidFill>
                  <a:schemeClr val="accent1"/>
                </a:solidFill>
              </a:rPr>
              <a:t>Example timetable, session titles &amp; themes</a:t>
            </a:r>
          </a:p>
        </p:txBody>
      </p:sp>
      <p:sp>
        <p:nvSpPr>
          <p:cNvPr id="3" name="Content Placeholder 2">
            <a:extLst>
              <a:ext uri="{FF2B5EF4-FFF2-40B4-BE49-F238E27FC236}">
                <a16:creationId xmlns:a16="http://schemas.microsoft.com/office/drawing/2014/main" id="{859BA306-7271-5745-9C65-E2DCE314A5DA}"/>
              </a:ext>
            </a:extLst>
          </p:cNvPr>
          <p:cNvSpPr>
            <a:spLocks noGrp="1"/>
          </p:cNvSpPr>
          <p:nvPr>
            <p:ph idx="1"/>
          </p:nvPr>
        </p:nvSpPr>
        <p:spPr>
          <a:xfrm>
            <a:off x="8339328" y="1655065"/>
            <a:ext cx="3090672" cy="4224528"/>
          </a:xfrm>
        </p:spPr>
        <p:txBody>
          <a:bodyPr>
            <a:normAutofit/>
          </a:bodyPr>
          <a:lstStyle/>
          <a:p>
            <a:endParaRPr lang="en-GB" sz="1600">
              <a:solidFill>
                <a:schemeClr val="bg1"/>
              </a:solidFill>
              <a:effectLst/>
              <a:latin typeface="Helvetica" pitchFamily="2" charset="0"/>
            </a:endParaRPr>
          </a:p>
          <a:p>
            <a:endParaRPr lang="en-US" sz="1600">
              <a:solidFill>
                <a:schemeClr val="bg1"/>
              </a:solidFill>
            </a:endParaRPr>
          </a:p>
        </p:txBody>
      </p:sp>
      <p:pic>
        <p:nvPicPr>
          <p:cNvPr id="6" name="Picture 6" descr="A picture containing logo&#10;&#10;Description automatically generated">
            <a:extLst>
              <a:ext uri="{FF2B5EF4-FFF2-40B4-BE49-F238E27FC236}">
                <a16:creationId xmlns:a16="http://schemas.microsoft.com/office/drawing/2014/main" id="{2990C4C6-E110-40EF-8EF5-D667112757A9}"/>
              </a:ext>
            </a:extLst>
          </p:cNvPr>
          <p:cNvPicPr>
            <a:picLocks noChangeAspect="1"/>
          </p:cNvPicPr>
          <p:nvPr/>
        </p:nvPicPr>
        <p:blipFill rotWithShape="1">
          <a:blip r:embed="rId2"/>
          <a:srcRect l="625" t="-178" r="1014" b="-158"/>
          <a:stretch/>
        </p:blipFill>
        <p:spPr>
          <a:xfrm>
            <a:off x="287145" y="386"/>
            <a:ext cx="7152937" cy="5223976"/>
          </a:xfrm>
          <a:prstGeom prst="rect">
            <a:avLst/>
          </a:prstGeom>
        </p:spPr>
      </p:pic>
      <p:pic>
        <p:nvPicPr>
          <p:cNvPr id="4" name="Picture 4">
            <a:extLst>
              <a:ext uri="{FF2B5EF4-FFF2-40B4-BE49-F238E27FC236}">
                <a16:creationId xmlns:a16="http://schemas.microsoft.com/office/drawing/2014/main" id="{67DF69DE-ADBB-417E-A3C5-3444EA9AB714}"/>
              </a:ext>
            </a:extLst>
          </p:cNvPr>
          <p:cNvPicPr>
            <a:picLocks noChangeAspect="1"/>
          </p:cNvPicPr>
          <p:nvPr/>
        </p:nvPicPr>
        <p:blipFill rotWithShape="1">
          <a:blip r:embed="rId3"/>
          <a:srcRect t="1068" r="837" b="765"/>
          <a:stretch/>
        </p:blipFill>
        <p:spPr>
          <a:xfrm>
            <a:off x="8021225" y="3016371"/>
            <a:ext cx="3883507" cy="3765316"/>
          </a:xfrm>
          <a:prstGeom prst="rect">
            <a:avLst/>
          </a:prstGeom>
        </p:spPr>
      </p:pic>
      <p:pic>
        <p:nvPicPr>
          <p:cNvPr id="5" name="Picture 6" descr="Diagram&#10;&#10;Description automatically generated">
            <a:extLst>
              <a:ext uri="{FF2B5EF4-FFF2-40B4-BE49-F238E27FC236}">
                <a16:creationId xmlns:a16="http://schemas.microsoft.com/office/drawing/2014/main" id="{286B5362-4FA4-45E3-8DD2-A53B8D844203}"/>
              </a:ext>
            </a:extLst>
          </p:cNvPr>
          <p:cNvPicPr>
            <a:picLocks noChangeAspect="1"/>
          </p:cNvPicPr>
          <p:nvPr/>
        </p:nvPicPr>
        <p:blipFill rotWithShape="1">
          <a:blip r:embed="rId4"/>
          <a:srcRect l="9158" t="9524" r="9524" b="9524"/>
          <a:stretch/>
        </p:blipFill>
        <p:spPr>
          <a:xfrm>
            <a:off x="5757110" y="5265822"/>
            <a:ext cx="1498815" cy="1488767"/>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7" descr="Logo&#10;&#10;Description automatically generated">
            <a:extLst>
              <a:ext uri="{FF2B5EF4-FFF2-40B4-BE49-F238E27FC236}">
                <a16:creationId xmlns:a16="http://schemas.microsoft.com/office/drawing/2014/main" id="{2E57224C-C4E5-42FF-AECD-0A21B3D75772}"/>
              </a:ext>
            </a:extLst>
          </p:cNvPr>
          <p:cNvPicPr>
            <a:picLocks noChangeAspect="1"/>
          </p:cNvPicPr>
          <p:nvPr/>
        </p:nvPicPr>
        <p:blipFill rotWithShape="1">
          <a:blip r:embed="rId5"/>
          <a:srcRect t="-209" r="-730" b="19252"/>
          <a:stretch/>
        </p:blipFill>
        <p:spPr>
          <a:xfrm>
            <a:off x="423111" y="5265982"/>
            <a:ext cx="1459877" cy="1582135"/>
          </a:xfrm>
          <a:prstGeom prst="rect">
            <a:avLst/>
          </a:prstGeom>
        </p:spPr>
      </p:pic>
      <p:pic>
        <p:nvPicPr>
          <p:cNvPr id="8" name="Picture 8">
            <a:extLst>
              <a:ext uri="{FF2B5EF4-FFF2-40B4-BE49-F238E27FC236}">
                <a16:creationId xmlns:a16="http://schemas.microsoft.com/office/drawing/2014/main" id="{3FD12441-43AC-45A7-A1CD-4340B5FF446B}"/>
              </a:ext>
            </a:extLst>
          </p:cNvPr>
          <p:cNvPicPr>
            <a:picLocks noChangeAspect="1"/>
          </p:cNvPicPr>
          <p:nvPr/>
        </p:nvPicPr>
        <p:blipFill>
          <a:blip r:embed="rId6"/>
          <a:stretch>
            <a:fillRect/>
          </a:stretch>
        </p:blipFill>
        <p:spPr>
          <a:xfrm>
            <a:off x="2208775" y="5269066"/>
            <a:ext cx="1506384" cy="1481803"/>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9" descr="Text&#10;&#10;Description automatically generated">
            <a:extLst>
              <a:ext uri="{FF2B5EF4-FFF2-40B4-BE49-F238E27FC236}">
                <a16:creationId xmlns:a16="http://schemas.microsoft.com/office/drawing/2014/main" id="{5DE0E223-7906-4AD2-854D-6A77D01AAA41}"/>
              </a:ext>
            </a:extLst>
          </p:cNvPr>
          <p:cNvPicPr>
            <a:picLocks noChangeAspect="1"/>
          </p:cNvPicPr>
          <p:nvPr/>
        </p:nvPicPr>
        <p:blipFill>
          <a:blip r:embed="rId7"/>
          <a:stretch>
            <a:fillRect/>
          </a:stretch>
        </p:blipFill>
        <p:spPr>
          <a:xfrm>
            <a:off x="4068916" y="5269271"/>
            <a:ext cx="1473200" cy="14486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a:extLst>
              <a:ext uri="{FF2B5EF4-FFF2-40B4-BE49-F238E27FC236}">
                <a16:creationId xmlns:a16="http://schemas.microsoft.com/office/drawing/2014/main" id="{5DB8AC50-FE99-445C-8793-92E7E85CCAE4}"/>
              </a:ext>
            </a:extLst>
          </p:cNvPr>
          <p:cNvSpPr txBox="1"/>
          <p:nvPr/>
        </p:nvSpPr>
        <p:spPr>
          <a:xfrm>
            <a:off x="4290142" y="6272980"/>
            <a:ext cx="11536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rPr>
              <a:t>&amp; History</a:t>
            </a:r>
          </a:p>
        </p:txBody>
      </p:sp>
      <p:sp>
        <p:nvSpPr>
          <p:cNvPr id="14" name="TextBox 13">
            <a:extLst>
              <a:ext uri="{FF2B5EF4-FFF2-40B4-BE49-F238E27FC236}">
                <a16:creationId xmlns:a16="http://schemas.microsoft.com/office/drawing/2014/main" id="{97F4CE25-B322-4125-8BCC-9AEEEAC34D92}"/>
              </a:ext>
            </a:extLst>
          </p:cNvPr>
          <p:cNvSpPr txBox="1"/>
          <p:nvPr/>
        </p:nvSpPr>
        <p:spPr>
          <a:xfrm>
            <a:off x="2512141" y="5715818"/>
            <a:ext cx="89965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FF0000"/>
                </a:solidFill>
              </a:rPr>
              <a:t>Space</a:t>
            </a:r>
          </a:p>
        </p:txBody>
      </p:sp>
      <p:sp>
        <p:nvSpPr>
          <p:cNvPr id="11" name="TextBox 10">
            <a:extLst>
              <a:ext uri="{FF2B5EF4-FFF2-40B4-BE49-F238E27FC236}">
                <a16:creationId xmlns:a16="http://schemas.microsoft.com/office/drawing/2014/main" id="{991D495B-7459-44FA-952F-39A21A2643E6}"/>
              </a:ext>
            </a:extLst>
          </p:cNvPr>
          <p:cNvSpPr txBox="1"/>
          <p:nvPr/>
        </p:nvSpPr>
        <p:spPr>
          <a:xfrm>
            <a:off x="7821560" y="1684594"/>
            <a:ext cx="1625070"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900" b="1">
                <a:solidFill>
                  <a:srgbClr val="70AD47"/>
                </a:solidFill>
                <a:latin typeface="Calibri"/>
                <a:cs typeface="Segoe UI"/>
              </a:rPr>
              <a:t>Numeracy/ Thinking skills </a:t>
            </a:r>
            <a:r>
              <a:rPr lang="en-US" sz="900">
                <a:solidFill>
                  <a:srgbClr val="70AD47"/>
                </a:solidFill>
                <a:latin typeface="Calibri"/>
                <a:cs typeface="Calibri"/>
              </a:rPr>
              <a:t> </a:t>
            </a:r>
            <a:r>
              <a:rPr lang="en-US" sz="900">
                <a:latin typeface="Calibri"/>
                <a:cs typeface="Calibri"/>
              </a:rPr>
              <a:t> </a:t>
            </a:r>
          </a:p>
          <a:p>
            <a:r>
              <a:rPr lang="en-GB" sz="700" i="1">
                <a:solidFill>
                  <a:schemeClr val="bg1"/>
                </a:solidFill>
                <a:latin typeface="Calibri"/>
                <a:cs typeface="Segoe UI"/>
              </a:rPr>
              <a:t>LifeSkills and morning routines</a:t>
            </a:r>
            <a:endParaRPr lang="en-GB" sz="700">
              <a:solidFill>
                <a:schemeClr val="bg1"/>
              </a:solidFill>
              <a:latin typeface="Calibri"/>
              <a:cs typeface="Segoe UI"/>
            </a:endParaRPr>
          </a:p>
          <a:p>
            <a:r>
              <a:rPr lang="en-GB" sz="700">
                <a:solidFill>
                  <a:schemeClr val="bg1"/>
                </a:solidFill>
                <a:latin typeface="Calibri"/>
                <a:cs typeface="Segoe UI"/>
              </a:rPr>
              <a:t> </a:t>
            </a:r>
            <a:r>
              <a:rPr lang="en-GB" sz="700" i="1" err="1">
                <a:solidFill>
                  <a:schemeClr val="bg1"/>
                </a:solidFill>
                <a:latin typeface="Calibri"/>
                <a:cs typeface="Segoe UI"/>
              </a:rPr>
              <a:t>Lifeskills</a:t>
            </a:r>
            <a:r>
              <a:rPr lang="en-GB" sz="700" i="1">
                <a:solidFill>
                  <a:schemeClr val="bg1"/>
                </a:solidFill>
                <a:latin typeface="Calibri"/>
                <a:cs typeface="Segoe UI"/>
              </a:rPr>
              <a:t> topic </a:t>
            </a:r>
            <a:endParaRPr lang="en-US" sz="700">
              <a:solidFill>
                <a:schemeClr val="bg1"/>
              </a:solidFill>
              <a:latin typeface="Calibri"/>
              <a:cs typeface="Calibri"/>
            </a:endParaRPr>
          </a:p>
          <a:p>
            <a:r>
              <a:rPr lang="en-GB" sz="700" i="1">
                <a:solidFill>
                  <a:schemeClr val="bg1"/>
                </a:solidFill>
                <a:latin typeface="Calibri"/>
                <a:cs typeface="Segoe UI"/>
              </a:rPr>
              <a:t> Numeracy </a:t>
            </a:r>
            <a:endParaRPr lang="en-US" sz="700">
              <a:solidFill>
                <a:schemeClr val="bg1"/>
              </a:solidFill>
              <a:latin typeface="Calibri"/>
              <a:cs typeface="Calibri"/>
            </a:endParaRPr>
          </a:p>
          <a:p>
            <a:r>
              <a:rPr lang="en-GB" sz="700" i="1">
                <a:solidFill>
                  <a:schemeClr val="bg1"/>
                </a:solidFill>
                <a:latin typeface="Calibri"/>
                <a:cs typeface="Segoe UI"/>
              </a:rPr>
              <a:t>Creative ICT  </a:t>
            </a:r>
            <a:endParaRPr lang="en-US" sz="700">
              <a:solidFill>
                <a:schemeClr val="bg1"/>
              </a:solidFill>
              <a:latin typeface="Calibri"/>
              <a:cs typeface="Calibri"/>
            </a:endParaRPr>
          </a:p>
        </p:txBody>
      </p:sp>
      <p:sp>
        <p:nvSpPr>
          <p:cNvPr id="12" name="TextBox 11">
            <a:extLst>
              <a:ext uri="{FF2B5EF4-FFF2-40B4-BE49-F238E27FC236}">
                <a16:creationId xmlns:a16="http://schemas.microsoft.com/office/drawing/2014/main" id="{6A34EDE4-305D-4D9F-ACB7-729BE6D630BB}"/>
              </a:ext>
            </a:extLst>
          </p:cNvPr>
          <p:cNvSpPr txBox="1"/>
          <p:nvPr/>
        </p:nvSpPr>
        <p:spPr>
          <a:xfrm>
            <a:off x="9681496" y="2340077"/>
            <a:ext cx="2743200"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900" b="1">
                <a:solidFill>
                  <a:srgbClr val="5B9BD5"/>
                </a:solidFill>
                <a:latin typeface="Calibri"/>
                <a:cs typeface="Segoe UI"/>
              </a:rPr>
              <a:t>Physical Development</a:t>
            </a:r>
            <a:r>
              <a:rPr lang="en-GB" sz="900">
                <a:solidFill>
                  <a:srgbClr val="5B9BD5"/>
                </a:solidFill>
                <a:latin typeface="Calibri"/>
                <a:cs typeface="Segoe UI"/>
              </a:rPr>
              <a:t> </a:t>
            </a:r>
            <a:r>
              <a:rPr lang="en-GB" sz="900" b="1">
                <a:solidFill>
                  <a:srgbClr val="5B9BD5"/>
                </a:solidFill>
                <a:latin typeface="Calibri"/>
                <a:cs typeface="Segoe UI"/>
              </a:rPr>
              <a:t>/ sensory</a:t>
            </a:r>
            <a:r>
              <a:rPr lang="en-GB" sz="900">
                <a:solidFill>
                  <a:srgbClr val="5B9BD5"/>
                </a:solidFill>
                <a:latin typeface="Calibri"/>
                <a:cs typeface="Segoe UI"/>
              </a:rPr>
              <a:t>    </a:t>
            </a:r>
            <a:r>
              <a:rPr lang="en-US" sz="900">
                <a:solidFill>
                  <a:srgbClr val="5B9BD5"/>
                </a:solidFill>
                <a:latin typeface="Calibri"/>
                <a:cs typeface="Calibri"/>
              </a:rPr>
              <a:t> </a:t>
            </a:r>
            <a:r>
              <a:rPr lang="en-GB" sz="900" b="1">
                <a:solidFill>
                  <a:srgbClr val="FFC000"/>
                </a:solidFill>
                <a:latin typeface="Calibri"/>
                <a:cs typeface="Segoe UI"/>
              </a:rPr>
              <a:t>          </a:t>
            </a:r>
            <a:r>
              <a:rPr lang="en-US" sz="900">
                <a:solidFill>
                  <a:srgbClr val="FFC000"/>
                </a:solidFill>
                <a:latin typeface="Calibri"/>
                <a:cs typeface="Calibri"/>
              </a:rPr>
              <a:t> </a:t>
            </a:r>
            <a:r>
              <a:rPr lang="en-GB" sz="900">
                <a:solidFill>
                  <a:srgbClr val="FFC000"/>
                </a:solidFill>
                <a:latin typeface="Calibri"/>
                <a:cs typeface="Segoe UI"/>
              </a:rPr>
              <a:t> </a:t>
            </a:r>
            <a:r>
              <a:rPr lang="en-US" sz="900">
                <a:solidFill>
                  <a:srgbClr val="FFC000"/>
                </a:solidFill>
                <a:latin typeface="Calibri"/>
                <a:cs typeface="Calibri"/>
              </a:rPr>
              <a:t> </a:t>
            </a:r>
          </a:p>
          <a:p>
            <a:r>
              <a:rPr lang="en-GB" sz="700" i="1">
                <a:solidFill>
                  <a:schemeClr val="bg1"/>
                </a:solidFill>
                <a:latin typeface="Calibri"/>
                <a:cs typeface="Segoe UI"/>
              </a:rPr>
              <a:t>MATP </a:t>
            </a:r>
            <a:endParaRPr lang="en-US" sz="1100">
              <a:solidFill>
                <a:schemeClr val="bg1"/>
              </a:solidFill>
              <a:latin typeface="Calibri"/>
              <a:cs typeface="Calibri"/>
            </a:endParaRPr>
          </a:p>
          <a:p>
            <a:r>
              <a:rPr lang="en-GB" sz="700" i="1">
                <a:solidFill>
                  <a:schemeClr val="bg1"/>
                </a:solidFill>
                <a:latin typeface="Calibri"/>
                <a:cs typeface="Segoe UI"/>
              </a:rPr>
              <a:t>MADD (theme) </a:t>
            </a:r>
            <a:endParaRPr lang="en-US" sz="700">
              <a:solidFill>
                <a:schemeClr val="bg1"/>
              </a:solidFill>
              <a:latin typeface="Calibri"/>
              <a:cs typeface="Calibri"/>
            </a:endParaRPr>
          </a:p>
          <a:p>
            <a:r>
              <a:rPr lang="en-GB" sz="700" i="1">
                <a:solidFill>
                  <a:schemeClr val="bg1"/>
                </a:solidFill>
                <a:latin typeface="Calibri"/>
                <a:cs typeface="Segoe UI"/>
              </a:rPr>
              <a:t>STEM/ sensory cooking </a:t>
            </a:r>
          </a:p>
          <a:p>
            <a:r>
              <a:rPr lang="en-GB" sz="700" i="1">
                <a:solidFill>
                  <a:schemeClr val="bg1"/>
                </a:solidFill>
                <a:latin typeface="Calibri"/>
                <a:cs typeface="Segoe UI"/>
              </a:rPr>
              <a:t>Swimming</a:t>
            </a:r>
          </a:p>
        </p:txBody>
      </p:sp>
      <p:sp>
        <p:nvSpPr>
          <p:cNvPr id="13" name="TextBox 12">
            <a:extLst>
              <a:ext uri="{FF2B5EF4-FFF2-40B4-BE49-F238E27FC236}">
                <a16:creationId xmlns:a16="http://schemas.microsoft.com/office/drawing/2014/main" id="{9436FCC9-41F3-4EC9-AE41-54E9C0ACFB63}"/>
              </a:ext>
            </a:extLst>
          </p:cNvPr>
          <p:cNvSpPr txBox="1"/>
          <p:nvPr/>
        </p:nvSpPr>
        <p:spPr>
          <a:xfrm>
            <a:off x="9681497" y="165182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900" b="1">
                <a:solidFill>
                  <a:srgbClr val="ED7D31"/>
                </a:solidFill>
                <a:latin typeface="Calibri"/>
                <a:cs typeface="Segoe UI"/>
              </a:rPr>
              <a:t>PSED – </a:t>
            </a:r>
            <a:r>
              <a:rPr lang="en-US" sz="900">
                <a:solidFill>
                  <a:srgbClr val="ED7D31"/>
                </a:solidFill>
                <a:latin typeface="Calibri"/>
                <a:cs typeface="Calibri"/>
              </a:rPr>
              <a:t> </a:t>
            </a:r>
            <a:r>
              <a:rPr lang="en-US" sz="700">
                <a:latin typeface="Calibri"/>
                <a:cs typeface="Calibri"/>
              </a:rPr>
              <a:t> </a:t>
            </a:r>
          </a:p>
          <a:p>
            <a:r>
              <a:rPr lang="en-GB" sz="700" i="1">
                <a:solidFill>
                  <a:schemeClr val="bg1"/>
                </a:solidFill>
                <a:latin typeface="Calibri"/>
                <a:cs typeface="Segoe UI"/>
              </a:rPr>
              <a:t>Self regulation and decompression time   </a:t>
            </a:r>
            <a:r>
              <a:rPr lang="en-US" sz="700">
                <a:solidFill>
                  <a:schemeClr val="bg1"/>
                </a:solidFill>
                <a:latin typeface="Calibri"/>
                <a:cs typeface="Calibri"/>
              </a:rPr>
              <a:t> </a:t>
            </a:r>
          </a:p>
        </p:txBody>
      </p:sp>
      <p:sp>
        <p:nvSpPr>
          <p:cNvPr id="15" name="TextBox 14">
            <a:extLst>
              <a:ext uri="{FF2B5EF4-FFF2-40B4-BE49-F238E27FC236}">
                <a16:creationId xmlns:a16="http://schemas.microsoft.com/office/drawing/2014/main" id="{1FFDA213-029B-41A6-9D0D-F7BBC87D4DA0}"/>
              </a:ext>
            </a:extLst>
          </p:cNvPr>
          <p:cNvSpPr txBox="1"/>
          <p:nvPr/>
        </p:nvSpPr>
        <p:spPr>
          <a:xfrm>
            <a:off x="7821562" y="2340077"/>
            <a:ext cx="148958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900" b="1">
                <a:solidFill>
                  <a:srgbClr val="FFC000"/>
                </a:solidFill>
                <a:latin typeface="Calibri"/>
                <a:cs typeface="Segoe UI"/>
              </a:rPr>
              <a:t>Literacy/ Communication</a:t>
            </a:r>
            <a:r>
              <a:rPr lang="en-US" sz="900">
                <a:solidFill>
                  <a:srgbClr val="FFC000"/>
                </a:solidFill>
                <a:latin typeface="Calibri"/>
                <a:cs typeface="Calibri"/>
              </a:rPr>
              <a:t> </a:t>
            </a:r>
          </a:p>
          <a:p>
            <a:r>
              <a:rPr lang="en-GB" sz="700" i="1">
                <a:solidFill>
                  <a:schemeClr val="bg1"/>
                </a:solidFill>
                <a:latin typeface="Calibri"/>
                <a:cs typeface="Segoe UI"/>
              </a:rPr>
              <a:t>Communication &amp; interaction </a:t>
            </a:r>
            <a:endParaRPr lang="en-US" sz="700">
              <a:solidFill>
                <a:schemeClr val="bg1"/>
              </a:solidFill>
              <a:latin typeface="Calibri"/>
              <a:cs typeface="Calibri"/>
            </a:endParaRPr>
          </a:p>
          <a:p>
            <a:r>
              <a:rPr lang="en-GB" sz="700" i="1">
                <a:solidFill>
                  <a:schemeClr val="bg1"/>
                </a:solidFill>
                <a:latin typeface="Calibri"/>
                <a:cs typeface="Segoe UI"/>
              </a:rPr>
              <a:t>Sensory story (theme) </a:t>
            </a:r>
            <a:endParaRPr lang="en-US" sz="700">
              <a:solidFill>
                <a:schemeClr val="bg1"/>
              </a:solidFill>
              <a:latin typeface="Calibri"/>
              <a:cs typeface="Calibri"/>
            </a:endParaRPr>
          </a:p>
          <a:p>
            <a:r>
              <a:rPr lang="en-GB" sz="700" i="1">
                <a:solidFill>
                  <a:schemeClr val="bg1"/>
                </a:solidFill>
                <a:latin typeface="Calibri"/>
                <a:cs typeface="Segoe UI"/>
              </a:rPr>
              <a:t>Literacy </a:t>
            </a:r>
            <a:endParaRPr lang="en-US" sz="700">
              <a:solidFill>
                <a:schemeClr val="bg1"/>
              </a:solidFill>
              <a:latin typeface="Calibri"/>
              <a:cs typeface="Calibri"/>
            </a:endParaRPr>
          </a:p>
        </p:txBody>
      </p:sp>
    </p:spTree>
    <p:extLst>
      <p:ext uri="{BB962C8B-B14F-4D97-AF65-F5344CB8AC3E}">
        <p14:creationId xmlns:p14="http://schemas.microsoft.com/office/powerpoint/2010/main" val="640722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5F98B-A19F-E445-872C-4AF8C35442D0}"/>
              </a:ext>
            </a:extLst>
          </p:cNvPr>
          <p:cNvSpPr>
            <a:spLocks noGrp="1"/>
          </p:cNvSpPr>
          <p:nvPr>
            <p:ph type="title"/>
          </p:nvPr>
        </p:nvSpPr>
        <p:spPr>
          <a:xfrm>
            <a:off x="1339299" y="-315595"/>
            <a:ext cx="3993395" cy="3055677"/>
          </a:xfrm>
        </p:spPr>
        <p:txBody>
          <a:bodyPr vert="horz" lIns="91440" tIns="45720" rIns="91440" bIns="45720" rtlCol="0" anchor="b">
            <a:normAutofit/>
          </a:bodyPr>
          <a:lstStyle/>
          <a:p>
            <a:r>
              <a:rPr lang="en-US" sz="5400" spc="800"/>
              <a:t>Look at what we can do:-</a:t>
            </a:r>
          </a:p>
        </p:txBody>
      </p:sp>
      <p:pic>
        <p:nvPicPr>
          <p:cNvPr id="5" name="Picture 5">
            <a:extLst>
              <a:ext uri="{FF2B5EF4-FFF2-40B4-BE49-F238E27FC236}">
                <a16:creationId xmlns:a16="http://schemas.microsoft.com/office/drawing/2014/main" id="{760F2F8B-B2E5-4543-9C21-811495B946AA}"/>
              </a:ext>
            </a:extLst>
          </p:cNvPr>
          <p:cNvPicPr>
            <a:picLocks noChangeAspect="1"/>
          </p:cNvPicPr>
          <p:nvPr/>
        </p:nvPicPr>
        <p:blipFill>
          <a:blip r:embed="rId2"/>
          <a:stretch>
            <a:fillRect/>
          </a:stretch>
        </p:blipFill>
        <p:spPr>
          <a:xfrm>
            <a:off x="5999997" y="176738"/>
            <a:ext cx="1982784" cy="2643711"/>
          </a:xfrm>
          <a:prstGeom prst="rect">
            <a:avLst/>
          </a:prstGeom>
        </p:spPr>
      </p:pic>
      <p:pic>
        <p:nvPicPr>
          <p:cNvPr id="7" name="Picture 7">
            <a:extLst>
              <a:ext uri="{FF2B5EF4-FFF2-40B4-BE49-F238E27FC236}">
                <a16:creationId xmlns:a16="http://schemas.microsoft.com/office/drawing/2014/main" id="{97EBE45A-0736-9F4A-B906-12F663EE7F99}"/>
              </a:ext>
            </a:extLst>
          </p:cNvPr>
          <p:cNvPicPr>
            <a:picLocks noChangeAspect="1"/>
          </p:cNvPicPr>
          <p:nvPr/>
        </p:nvPicPr>
        <p:blipFill rotWithShape="1">
          <a:blip r:embed="rId3"/>
          <a:srcRect l="5853" t="8930" r="5496" b="12395"/>
          <a:stretch/>
        </p:blipFill>
        <p:spPr>
          <a:xfrm>
            <a:off x="8556926" y="325509"/>
            <a:ext cx="3336923" cy="2073001"/>
          </a:xfrm>
          <a:prstGeom prst="rect">
            <a:avLst/>
          </a:prstGeom>
        </p:spPr>
      </p:pic>
      <p:pic>
        <p:nvPicPr>
          <p:cNvPr id="6" name="Picture 6">
            <a:extLst>
              <a:ext uri="{FF2B5EF4-FFF2-40B4-BE49-F238E27FC236}">
                <a16:creationId xmlns:a16="http://schemas.microsoft.com/office/drawing/2014/main" id="{8EBC015F-267B-604A-9E13-F15D644A4A4D}"/>
              </a:ext>
            </a:extLst>
          </p:cNvPr>
          <p:cNvPicPr>
            <a:picLocks noChangeAspect="1"/>
          </p:cNvPicPr>
          <p:nvPr/>
        </p:nvPicPr>
        <p:blipFill>
          <a:blip r:embed="rId4"/>
          <a:stretch>
            <a:fillRect/>
          </a:stretch>
        </p:blipFill>
        <p:spPr>
          <a:xfrm>
            <a:off x="5438809" y="3289299"/>
            <a:ext cx="2543972" cy="3391963"/>
          </a:xfrm>
          <a:prstGeom prst="rect">
            <a:avLst/>
          </a:prstGeom>
        </p:spPr>
      </p:pic>
      <p:pic>
        <p:nvPicPr>
          <p:cNvPr id="4" name="Picture 4">
            <a:extLst>
              <a:ext uri="{FF2B5EF4-FFF2-40B4-BE49-F238E27FC236}">
                <a16:creationId xmlns:a16="http://schemas.microsoft.com/office/drawing/2014/main" id="{CE8A5D7A-6F4F-4541-BB1E-50BD94224FF3}"/>
              </a:ext>
            </a:extLst>
          </p:cNvPr>
          <p:cNvPicPr>
            <a:picLocks noChangeAspect="1"/>
          </p:cNvPicPr>
          <p:nvPr/>
        </p:nvPicPr>
        <p:blipFill rotWithShape="1">
          <a:blip r:embed="rId5"/>
          <a:srcRect l="701" r="22270" b="-1"/>
          <a:stretch/>
        </p:blipFill>
        <p:spPr>
          <a:xfrm>
            <a:off x="8924019" y="3378614"/>
            <a:ext cx="2543972" cy="3302649"/>
          </a:xfrm>
          <a:prstGeom prst="rect">
            <a:avLst/>
          </a:prstGeom>
        </p:spPr>
      </p:pic>
      <p:pic>
        <p:nvPicPr>
          <p:cNvPr id="8" name="Picture 7"/>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3596" y="3514224"/>
            <a:ext cx="4269098" cy="1825589"/>
          </a:xfrm>
          <a:prstGeom prst="rect">
            <a:avLst/>
          </a:prstGeom>
        </p:spPr>
      </p:pic>
    </p:spTree>
    <p:extLst>
      <p:ext uri="{BB962C8B-B14F-4D97-AF65-F5344CB8AC3E}">
        <p14:creationId xmlns:p14="http://schemas.microsoft.com/office/powerpoint/2010/main" val="4151662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9">
            <a:extLst>
              <a:ext uri="{FF2B5EF4-FFF2-40B4-BE49-F238E27FC236}">
                <a16:creationId xmlns:a16="http://schemas.microsoft.com/office/drawing/2014/main" id="{4B96BBBB-87B4-D443-B1BB-74642DEA53A5}"/>
              </a:ext>
            </a:extLst>
          </p:cNvPr>
          <p:cNvPicPr>
            <a:picLocks noChangeAspect="1"/>
          </p:cNvPicPr>
          <p:nvPr/>
        </p:nvPicPr>
        <p:blipFill rotWithShape="1">
          <a:blip r:embed="rId2"/>
          <a:srcRect l="15541" r="6820" b="2"/>
          <a:stretch/>
        </p:blipFill>
        <p:spPr>
          <a:xfrm>
            <a:off x="196731" y="170453"/>
            <a:ext cx="3794884" cy="6517096"/>
          </a:xfrm>
          <a:prstGeom prst="rect">
            <a:avLst/>
          </a:prstGeom>
        </p:spPr>
      </p:pic>
      <p:pic>
        <p:nvPicPr>
          <p:cNvPr id="18" name="Picture 17">
            <a:extLst>
              <a:ext uri="{FF2B5EF4-FFF2-40B4-BE49-F238E27FC236}">
                <a16:creationId xmlns:a16="http://schemas.microsoft.com/office/drawing/2014/main" id="{D367BDF2-0FFC-134D-91E2-D9A5CC4E10A6}"/>
              </a:ext>
            </a:extLst>
          </p:cNvPr>
          <p:cNvPicPr>
            <a:picLocks noChangeAspect="1"/>
          </p:cNvPicPr>
          <p:nvPr/>
        </p:nvPicPr>
        <p:blipFill rotWithShape="1">
          <a:blip r:embed="rId3"/>
          <a:srcRect l="9650" r="-4" b="-4"/>
          <a:stretch/>
        </p:blipFill>
        <p:spPr>
          <a:xfrm>
            <a:off x="4184141" y="165371"/>
            <a:ext cx="3826711" cy="3176540"/>
          </a:xfrm>
          <a:prstGeom prst="rect">
            <a:avLst/>
          </a:prstGeom>
        </p:spPr>
      </p:pic>
      <p:pic>
        <p:nvPicPr>
          <p:cNvPr id="12" name="Picture 11">
            <a:extLst>
              <a:ext uri="{FF2B5EF4-FFF2-40B4-BE49-F238E27FC236}">
                <a16:creationId xmlns:a16="http://schemas.microsoft.com/office/drawing/2014/main" id="{63FEB0A7-DEA3-4945-9C21-92CBE17CD8E4}"/>
              </a:ext>
            </a:extLst>
          </p:cNvPr>
          <p:cNvPicPr>
            <a:picLocks noChangeAspect="1"/>
          </p:cNvPicPr>
          <p:nvPr/>
        </p:nvPicPr>
        <p:blipFill rotWithShape="1">
          <a:blip r:embed="rId4"/>
          <a:srcRect l="14779" r="22859" b="2"/>
          <a:stretch/>
        </p:blipFill>
        <p:spPr>
          <a:xfrm rot="5400000">
            <a:off x="8516364" y="-162462"/>
            <a:ext cx="3181966" cy="3826711"/>
          </a:xfrm>
          <a:prstGeom prst="rect">
            <a:avLst/>
          </a:prstGeom>
        </p:spPr>
      </p:pic>
      <p:pic>
        <p:nvPicPr>
          <p:cNvPr id="10" name="Picture 9">
            <a:extLst>
              <a:ext uri="{FF2B5EF4-FFF2-40B4-BE49-F238E27FC236}">
                <a16:creationId xmlns:a16="http://schemas.microsoft.com/office/drawing/2014/main" id="{F620F6E8-BE64-F240-874A-DBC82855AE9F}"/>
              </a:ext>
            </a:extLst>
          </p:cNvPr>
          <p:cNvPicPr>
            <a:picLocks noChangeAspect="1"/>
          </p:cNvPicPr>
          <p:nvPr/>
        </p:nvPicPr>
        <p:blipFill rotWithShape="1">
          <a:blip r:embed="rId5"/>
          <a:srcRect l="3456" r="34312" b="2"/>
          <a:stretch/>
        </p:blipFill>
        <p:spPr>
          <a:xfrm rot="5400000">
            <a:off x="4509839" y="3186535"/>
            <a:ext cx="3175314" cy="3826711"/>
          </a:xfrm>
          <a:prstGeom prst="rect">
            <a:avLst/>
          </a:prstGeom>
        </p:spPr>
      </p:pic>
      <p:pic>
        <p:nvPicPr>
          <p:cNvPr id="8" name="Picture 8">
            <a:extLst>
              <a:ext uri="{FF2B5EF4-FFF2-40B4-BE49-F238E27FC236}">
                <a16:creationId xmlns:a16="http://schemas.microsoft.com/office/drawing/2014/main" id="{A5E20C62-CF40-2844-AFAF-9B105A1F1D09}"/>
              </a:ext>
            </a:extLst>
          </p:cNvPr>
          <p:cNvPicPr>
            <a:picLocks noChangeAspect="1"/>
          </p:cNvPicPr>
          <p:nvPr/>
        </p:nvPicPr>
        <p:blipFill rotWithShape="1">
          <a:blip r:embed="rId6"/>
          <a:srcRect t="410" r="2" b="37235"/>
          <a:stretch/>
        </p:blipFill>
        <p:spPr>
          <a:xfrm>
            <a:off x="8193992" y="3505966"/>
            <a:ext cx="3826711" cy="3181582"/>
          </a:xfrm>
          <a:prstGeom prst="rect">
            <a:avLst/>
          </a:prstGeom>
        </p:spPr>
      </p:pic>
    </p:spTree>
    <p:extLst>
      <p:ext uri="{BB962C8B-B14F-4D97-AF65-F5344CB8AC3E}">
        <p14:creationId xmlns:p14="http://schemas.microsoft.com/office/powerpoint/2010/main" val="887963170"/>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DAF7C92EF815B4985CA2E265B81D74B" ma:contentTypeVersion="4" ma:contentTypeDescription="Create a new document." ma:contentTypeScope="" ma:versionID="1f947b93662d9cfab6c82b8dd9df22d6">
  <xsd:schema xmlns:xsd="http://www.w3.org/2001/XMLSchema" xmlns:xs="http://www.w3.org/2001/XMLSchema" xmlns:p="http://schemas.microsoft.com/office/2006/metadata/properties" xmlns:ns2="3f26bf36-1e28-43d8-9e3b-c9a2625e4dea" targetNamespace="http://schemas.microsoft.com/office/2006/metadata/properties" ma:root="true" ma:fieldsID="53edf0879a25f66a1f624cf81ed945c4" ns2:_="">
    <xsd:import namespace="3f26bf36-1e28-43d8-9e3b-c9a2625e4de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26bf36-1e28-43d8-9e3b-c9a2625e4d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C766AF-DAE7-4B68-85FB-3E7C1F7D283B}">
  <ds:schemaRefs>
    <ds:schemaRef ds:uri="http://schemas.microsoft.com/sharepoint/v3/contenttype/forms"/>
  </ds:schemaRefs>
</ds:datastoreItem>
</file>

<file path=customXml/itemProps2.xml><?xml version="1.0" encoding="utf-8"?>
<ds:datastoreItem xmlns:ds="http://schemas.openxmlformats.org/officeDocument/2006/customXml" ds:itemID="{A97CB29A-5D48-4455-92B0-6DA4CFCE853D}">
  <ds:schemaRefs>
    <ds:schemaRef ds:uri="3f26bf36-1e28-43d8-9e3b-c9a2625e4de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2356501-7963-406E-910F-0FBCFC7868DB}">
  <ds:schemaRefs>
    <ds:schemaRef ds:uri="c16d56fb-3b16-466d-8824-ecc9377d0709"/>
    <ds:schemaRef ds:uri="http://schemas.microsoft.com/office/2006/metadata/properties"/>
    <ds:schemaRef ds:uri="http://schemas.microsoft.com/office/infopath/2007/PartnerControls"/>
    <ds:schemaRef ds:uri="http://www.w3.org/2000/xmln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15</Slides>
  <Notes>2</Notes>
  <HiddenSlides>0</HiddenSlide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Badge</vt:lpstr>
      <vt:lpstr>The bases</vt:lpstr>
      <vt:lpstr>PowerPoint Presentation</vt:lpstr>
      <vt:lpstr>PowerPoint Presentation</vt:lpstr>
      <vt:lpstr>PowerPoint Presentation</vt:lpstr>
      <vt:lpstr>Engage bases</vt:lpstr>
      <vt:lpstr>The engage pathway rationale</vt:lpstr>
      <vt:lpstr>Example timetable, session titles &amp; themes</vt:lpstr>
      <vt:lpstr>Look at what we can do:-</vt:lpstr>
      <vt:lpstr>PowerPoint Presentation</vt:lpstr>
      <vt:lpstr>PowerPoint Presentation</vt:lpstr>
      <vt:lpstr>Experiential bases</vt:lpstr>
      <vt:lpstr>The Experiential bases</vt:lpstr>
      <vt:lpstr>PowerPoint Presentation</vt:lpstr>
      <vt:lpstr>Example timetables</vt:lpstr>
      <vt:lpstr>Look at what we can 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bases</dc:title>
  <dc:creator>Mark Dale</dc:creator>
  <cp:revision>5</cp:revision>
  <dcterms:created xsi:type="dcterms:W3CDTF">2021-02-09T09:21:41Z</dcterms:created>
  <dcterms:modified xsi:type="dcterms:W3CDTF">2022-05-26T08:54:06Z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0x0101009DAF7C92EF815B4985CA2E265B81D74B</vt:lpwstr>
  </property>
</Properties>
</file>